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6" r:id="rId5"/>
  </p:sldMasterIdLst>
  <p:notesMasterIdLst>
    <p:notesMasterId r:id="rId7"/>
  </p:notesMasterIdLst>
  <p:handoutMasterIdLst>
    <p:handoutMasterId r:id="rId8"/>
  </p:handoutMasterIdLst>
  <p:sldIdLst>
    <p:sldId id="259" r:id="rId6"/>
  </p:sldIdLst>
  <p:sldSz cx="42976800" cy="16002000"/>
  <p:notesSz cx="10134600" cy="15621000"/>
  <p:defaultTextStyle>
    <a:defPPr>
      <a:defRPr lang="en-US"/>
    </a:defPPr>
    <a:lvl1pPr algn="l" rtl="0" fontAlgn="base">
      <a:spcBef>
        <a:spcPct val="0"/>
      </a:spcBef>
      <a:spcAft>
        <a:spcPct val="0"/>
      </a:spcAft>
      <a:defRPr sz="6600" kern="1200">
        <a:solidFill>
          <a:schemeClr val="tx1"/>
        </a:solidFill>
        <a:latin typeface="Arial" charset="0"/>
        <a:ea typeface="+mn-ea"/>
        <a:cs typeface="Arial" charset="0"/>
      </a:defRPr>
    </a:lvl1pPr>
    <a:lvl2pPr marL="457200" algn="l" rtl="0" fontAlgn="base">
      <a:spcBef>
        <a:spcPct val="0"/>
      </a:spcBef>
      <a:spcAft>
        <a:spcPct val="0"/>
      </a:spcAft>
      <a:defRPr sz="6600" kern="1200">
        <a:solidFill>
          <a:schemeClr val="tx1"/>
        </a:solidFill>
        <a:latin typeface="Arial" charset="0"/>
        <a:ea typeface="+mn-ea"/>
        <a:cs typeface="Arial" charset="0"/>
      </a:defRPr>
    </a:lvl2pPr>
    <a:lvl3pPr marL="914400" algn="l" rtl="0" fontAlgn="base">
      <a:spcBef>
        <a:spcPct val="0"/>
      </a:spcBef>
      <a:spcAft>
        <a:spcPct val="0"/>
      </a:spcAft>
      <a:defRPr sz="6600" kern="1200">
        <a:solidFill>
          <a:schemeClr val="tx1"/>
        </a:solidFill>
        <a:latin typeface="Arial" charset="0"/>
        <a:ea typeface="+mn-ea"/>
        <a:cs typeface="Arial" charset="0"/>
      </a:defRPr>
    </a:lvl3pPr>
    <a:lvl4pPr marL="1371600" algn="l" rtl="0" fontAlgn="base">
      <a:spcBef>
        <a:spcPct val="0"/>
      </a:spcBef>
      <a:spcAft>
        <a:spcPct val="0"/>
      </a:spcAft>
      <a:defRPr sz="6600" kern="1200">
        <a:solidFill>
          <a:schemeClr val="tx1"/>
        </a:solidFill>
        <a:latin typeface="Arial" charset="0"/>
        <a:ea typeface="+mn-ea"/>
        <a:cs typeface="Arial" charset="0"/>
      </a:defRPr>
    </a:lvl4pPr>
    <a:lvl5pPr marL="1828800" algn="l" rtl="0" fontAlgn="base">
      <a:spcBef>
        <a:spcPct val="0"/>
      </a:spcBef>
      <a:spcAft>
        <a:spcPct val="0"/>
      </a:spcAft>
      <a:defRPr sz="6600" kern="1200">
        <a:solidFill>
          <a:schemeClr val="tx1"/>
        </a:solidFill>
        <a:latin typeface="Arial" charset="0"/>
        <a:ea typeface="+mn-ea"/>
        <a:cs typeface="Arial" charset="0"/>
      </a:defRPr>
    </a:lvl5pPr>
    <a:lvl6pPr marL="2286000" algn="l" defTabSz="914400" rtl="0" eaLnBrk="1" latinLnBrk="0" hangingPunct="1">
      <a:defRPr sz="6600" kern="1200">
        <a:solidFill>
          <a:schemeClr val="tx1"/>
        </a:solidFill>
        <a:latin typeface="Arial" charset="0"/>
        <a:ea typeface="+mn-ea"/>
        <a:cs typeface="Arial" charset="0"/>
      </a:defRPr>
    </a:lvl6pPr>
    <a:lvl7pPr marL="2743200" algn="l" defTabSz="914400" rtl="0" eaLnBrk="1" latinLnBrk="0" hangingPunct="1">
      <a:defRPr sz="6600" kern="1200">
        <a:solidFill>
          <a:schemeClr val="tx1"/>
        </a:solidFill>
        <a:latin typeface="Arial" charset="0"/>
        <a:ea typeface="+mn-ea"/>
        <a:cs typeface="Arial" charset="0"/>
      </a:defRPr>
    </a:lvl7pPr>
    <a:lvl8pPr marL="3200400" algn="l" defTabSz="914400" rtl="0" eaLnBrk="1" latinLnBrk="0" hangingPunct="1">
      <a:defRPr sz="6600" kern="1200">
        <a:solidFill>
          <a:schemeClr val="tx1"/>
        </a:solidFill>
        <a:latin typeface="Arial" charset="0"/>
        <a:ea typeface="+mn-ea"/>
        <a:cs typeface="Arial" charset="0"/>
      </a:defRPr>
    </a:lvl8pPr>
    <a:lvl9pPr marL="3657600" algn="l" defTabSz="914400" rtl="0" eaLnBrk="1" latinLnBrk="0" hangingPunct="1">
      <a:defRPr sz="66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4920">
          <p15:clr>
            <a:srgbClr val="A4A3A4"/>
          </p15:clr>
        </p15:guide>
        <p15:guide id="2" pos="319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FFFFD6"/>
    <a:srgbClr val="00CC66"/>
    <a:srgbClr val="FFF8BB"/>
    <a:srgbClr val="FFFFAB"/>
    <a:srgbClr val="FFFFEB"/>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5676B5-2971-47D6-A0ED-B49919537956}" v="29" dt="2022-10-28T16:18:42.978"/>
  </p1510:revLst>
</p1510:revInfo>
</file>

<file path=ppt/tableStyles.xml><?xml version="1.0" encoding="utf-8"?>
<a:tblStyleLst xmlns:a="http://schemas.openxmlformats.org/drawingml/2006/main" def="{5C22544A-7EE6-4342-B048-85BDC9FD1C3A}">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04" autoAdjust="0"/>
    <p:restoredTop sz="96357" autoAdjust="0"/>
  </p:normalViewPr>
  <p:slideViewPr>
    <p:cSldViewPr snapToGrid="0" showGuides="1">
      <p:cViewPr varScale="1">
        <p:scale>
          <a:sx n="20" d="100"/>
          <a:sy n="20" d="100"/>
        </p:scale>
        <p:origin x="264" y="43"/>
      </p:cViewPr>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96" d="100"/>
          <a:sy n="96" d="100"/>
        </p:scale>
        <p:origin x="-2988" y="-90"/>
      </p:cViewPr>
      <p:guideLst>
        <p:guide orient="horz" pos="4920"/>
        <p:guide pos="319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4391025"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7165" tIns="73582" rIns="147165" bIns="73582" numCol="1" anchor="t" anchorCtr="0" compatLnSpc="1">
            <a:prstTxWarp prst="textNoShape">
              <a:avLst/>
            </a:prstTxWarp>
          </a:bodyPr>
          <a:lstStyle>
            <a:lvl1pPr defTabSz="1471613">
              <a:defRPr sz="1900"/>
            </a:lvl1pPr>
          </a:lstStyle>
          <a:p>
            <a:endParaRPr lang="en-US"/>
          </a:p>
        </p:txBody>
      </p:sp>
      <p:sp>
        <p:nvSpPr>
          <p:cNvPr id="15363" name="Rectangle 3"/>
          <p:cNvSpPr>
            <a:spLocks noGrp="1" noChangeArrowheads="1"/>
          </p:cNvSpPr>
          <p:nvPr>
            <p:ph type="dt" sz="quarter" idx="1"/>
          </p:nvPr>
        </p:nvSpPr>
        <p:spPr bwMode="auto">
          <a:xfrm>
            <a:off x="5741988" y="0"/>
            <a:ext cx="4391025"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7165" tIns="73582" rIns="147165" bIns="73582" numCol="1" anchor="t" anchorCtr="0" compatLnSpc="1">
            <a:prstTxWarp prst="textNoShape">
              <a:avLst/>
            </a:prstTxWarp>
          </a:bodyPr>
          <a:lstStyle>
            <a:lvl1pPr algn="r" defTabSz="1471613">
              <a:defRPr sz="1900"/>
            </a:lvl1pPr>
          </a:lstStyle>
          <a:p>
            <a:endParaRPr lang="en-US"/>
          </a:p>
        </p:txBody>
      </p:sp>
      <p:sp>
        <p:nvSpPr>
          <p:cNvPr id="15364" name="Rectangle 4"/>
          <p:cNvSpPr>
            <a:spLocks noGrp="1" noChangeArrowheads="1"/>
          </p:cNvSpPr>
          <p:nvPr>
            <p:ph type="ftr" sz="quarter" idx="2"/>
          </p:nvPr>
        </p:nvSpPr>
        <p:spPr bwMode="auto">
          <a:xfrm>
            <a:off x="0" y="14838363"/>
            <a:ext cx="4391025" cy="77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7165" tIns="73582" rIns="147165" bIns="73582" numCol="1" anchor="b" anchorCtr="0" compatLnSpc="1">
            <a:prstTxWarp prst="textNoShape">
              <a:avLst/>
            </a:prstTxWarp>
          </a:bodyPr>
          <a:lstStyle>
            <a:lvl1pPr defTabSz="1471613">
              <a:defRPr sz="1900"/>
            </a:lvl1pPr>
          </a:lstStyle>
          <a:p>
            <a:endParaRPr lang="en-US"/>
          </a:p>
        </p:txBody>
      </p:sp>
      <p:sp>
        <p:nvSpPr>
          <p:cNvPr id="15365" name="Rectangle 5"/>
          <p:cNvSpPr>
            <a:spLocks noGrp="1" noChangeArrowheads="1"/>
          </p:cNvSpPr>
          <p:nvPr>
            <p:ph type="sldNum" sz="quarter" idx="3"/>
          </p:nvPr>
        </p:nvSpPr>
        <p:spPr bwMode="auto">
          <a:xfrm>
            <a:off x="5741988" y="14838363"/>
            <a:ext cx="4391025" cy="77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7165" tIns="73582" rIns="147165" bIns="73582" numCol="1" anchor="b" anchorCtr="0" compatLnSpc="1">
            <a:prstTxWarp prst="textNoShape">
              <a:avLst/>
            </a:prstTxWarp>
          </a:bodyPr>
          <a:lstStyle>
            <a:lvl1pPr algn="r" defTabSz="1471613">
              <a:defRPr sz="1900"/>
            </a:lvl1pPr>
          </a:lstStyle>
          <a:p>
            <a:fld id="{4EB55791-82D5-4DFC-9751-7FC9C3D3D260}" type="slidenum">
              <a:rPr lang="en-US"/>
              <a:pPr/>
              <a:t>‹#›</a:t>
            </a:fld>
            <a:endParaRPr lang="en-US"/>
          </a:p>
        </p:txBody>
      </p:sp>
    </p:spTree>
    <p:extLst>
      <p:ext uri="{BB962C8B-B14F-4D97-AF65-F5344CB8AC3E}">
        <p14:creationId xmlns:p14="http://schemas.microsoft.com/office/powerpoint/2010/main" val="28014136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4391025"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2531" name="Rectangle 3"/>
          <p:cNvSpPr>
            <a:spLocks noGrp="1" noChangeArrowheads="1"/>
          </p:cNvSpPr>
          <p:nvPr>
            <p:ph type="dt" idx="1"/>
          </p:nvPr>
        </p:nvSpPr>
        <p:spPr bwMode="auto">
          <a:xfrm>
            <a:off x="5740400" y="0"/>
            <a:ext cx="4392613"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2532" name="Rectangle 4"/>
          <p:cNvSpPr>
            <a:spLocks noGrp="1" noRot="1" noChangeAspect="1" noChangeArrowheads="1" noTextEdit="1"/>
          </p:cNvSpPr>
          <p:nvPr>
            <p:ph type="sldImg" idx="2"/>
          </p:nvPr>
        </p:nvSpPr>
        <p:spPr bwMode="auto">
          <a:xfrm>
            <a:off x="-2798763" y="1171575"/>
            <a:ext cx="15732126" cy="58578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2533" name="Rectangle 5"/>
          <p:cNvSpPr>
            <a:spLocks noGrp="1" noChangeArrowheads="1"/>
          </p:cNvSpPr>
          <p:nvPr>
            <p:ph type="body" sz="quarter" idx="3"/>
          </p:nvPr>
        </p:nvSpPr>
        <p:spPr bwMode="auto">
          <a:xfrm>
            <a:off x="1012825" y="7419975"/>
            <a:ext cx="8108950" cy="7029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534" name="Rectangle 6"/>
          <p:cNvSpPr>
            <a:spLocks noGrp="1" noChangeArrowheads="1"/>
          </p:cNvSpPr>
          <p:nvPr>
            <p:ph type="ftr" sz="quarter" idx="4"/>
          </p:nvPr>
        </p:nvSpPr>
        <p:spPr bwMode="auto">
          <a:xfrm>
            <a:off x="0" y="14836775"/>
            <a:ext cx="4391025"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2535" name="Rectangle 7"/>
          <p:cNvSpPr>
            <a:spLocks noGrp="1" noChangeArrowheads="1"/>
          </p:cNvSpPr>
          <p:nvPr>
            <p:ph type="sldNum" sz="quarter" idx="5"/>
          </p:nvPr>
        </p:nvSpPr>
        <p:spPr bwMode="auto">
          <a:xfrm>
            <a:off x="5740400" y="14836775"/>
            <a:ext cx="4392613"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3CFCDEA-EE05-41EC-8D0B-54EAF0E03A41}" type="slidenum">
              <a:rPr lang="en-US"/>
              <a:pPr/>
              <a:t>‹#›</a:t>
            </a:fld>
            <a:endParaRPr lang="en-US"/>
          </a:p>
        </p:txBody>
      </p:sp>
    </p:spTree>
    <p:extLst>
      <p:ext uri="{BB962C8B-B14F-4D97-AF65-F5344CB8AC3E}">
        <p14:creationId xmlns:p14="http://schemas.microsoft.com/office/powerpoint/2010/main" val="174913977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48A474-B6F7-42DE-B8FC-11C1BBE73288}" type="slidenum">
              <a:rPr lang="en-US"/>
              <a:pPr/>
              <a:t>1</a:t>
            </a:fld>
            <a:endParaRPr 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1381746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http://mayoweb.mayo.edu/sp-forms/mc0900-mc0999/mc0914-29.pdf"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structions">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5E1FE1BA-45BA-4F85-B054-0D0C670D8405}"/>
              </a:ext>
            </a:extLst>
          </p:cNvPr>
          <p:cNvSpPr/>
          <p:nvPr userDrawn="1"/>
        </p:nvSpPr>
        <p:spPr>
          <a:xfrm>
            <a:off x="0" y="2670629"/>
            <a:ext cx="42976800" cy="13331371"/>
          </a:xfrm>
          <a:custGeom>
            <a:avLst/>
            <a:gdLst>
              <a:gd name="connsiteX0" fmla="*/ 0 w 42976800"/>
              <a:gd name="connsiteY0" fmla="*/ 0 h 13347292"/>
              <a:gd name="connsiteX1" fmla="*/ 501444 w 42976800"/>
              <a:gd name="connsiteY1" fmla="*/ 0 h 13347292"/>
              <a:gd name="connsiteX2" fmla="*/ 501444 w 42976800"/>
              <a:gd name="connsiteY2" fmla="*/ 12860596 h 13347292"/>
              <a:gd name="connsiteX3" fmla="*/ 42504852 w 42976800"/>
              <a:gd name="connsiteY3" fmla="*/ 12860596 h 13347292"/>
              <a:gd name="connsiteX4" fmla="*/ 42504852 w 42976800"/>
              <a:gd name="connsiteY4" fmla="*/ 0 h 13347292"/>
              <a:gd name="connsiteX5" fmla="*/ 42976800 w 42976800"/>
              <a:gd name="connsiteY5" fmla="*/ 0 h 13347292"/>
              <a:gd name="connsiteX6" fmla="*/ 42976800 w 42976800"/>
              <a:gd name="connsiteY6" fmla="*/ 13347292 h 13347292"/>
              <a:gd name="connsiteX7" fmla="*/ 0 w 42976800"/>
              <a:gd name="connsiteY7" fmla="*/ 13347292 h 13347292"/>
              <a:gd name="connsiteX8" fmla="*/ 0 w 42976800"/>
              <a:gd name="connsiteY8" fmla="*/ 0 h 13347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976800" h="13347292">
                <a:moveTo>
                  <a:pt x="0" y="0"/>
                </a:moveTo>
                <a:lnTo>
                  <a:pt x="501444" y="0"/>
                </a:lnTo>
                <a:lnTo>
                  <a:pt x="501444" y="12860596"/>
                </a:lnTo>
                <a:lnTo>
                  <a:pt x="42504852" y="12860596"/>
                </a:lnTo>
                <a:lnTo>
                  <a:pt x="42504852" y="0"/>
                </a:lnTo>
                <a:lnTo>
                  <a:pt x="42976800" y="0"/>
                </a:lnTo>
                <a:lnTo>
                  <a:pt x="42976800" y="13347292"/>
                </a:lnTo>
                <a:lnTo>
                  <a:pt x="0" y="13347292"/>
                </a:lnTo>
                <a:lnTo>
                  <a:pt x="0" y="0"/>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extBox 3">
            <a:extLst>
              <a:ext uri="{FF2B5EF4-FFF2-40B4-BE49-F238E27FC236}">
                <a16:creationId xmlns:a16="http://schemas.microsoft.com/office/drawing/2014/main" id="{30DDDCE8-2E0F-F74A-B8B9-6855352A3C2F}"/>
              </a:ext>
            </a:extLst>
          </p:cNvPr>
          <p:cNvSpPr txBox="1"/>
          <p:nvPr userDrawn="1"/>
        </p:nvSpPr>
        <p:spPr>
          <a:xfrm>
            <a:off x="4377225" y="14474320"/>
            <a:ext cx="8598079" cy="584775"/>
          </a:xfrm>
          <a:prstGeom prst="rect">
            <a:avLst/>
          </a:prstGeom>
          <a:noFill/>
        </p:spPr>
        <p:txBody>
          <a:bodyPr wrap="square" rtlCol="0">
            <a:spAutoFit/>
          </a:bodyPr>
          <a:lstStyle/>
          <a:p>
            <a:pPr algn="l"/>
            <a:r>
              <a:rPr lang="en-US" sz="3200" dirty="0"/>
              <a:t>Copyright belongs in bottom left hand corner.</a:t>
            </a:r>
          </a:p>
        </p:txBody>
      </p:sp>
      <p:sp>
        <p:nvSpPr>
          <p:cNvPr id="5" name="Rectangle 4">
            <a:extLst>
              <a:ext uri="{FF2B5EF4-FFF2-40B4-BE49-F238E27FC236}">
                <a16:creationId xmlns:a16="http://schemas.microsoft.com/office/drawing/2014/main" id="{8777F4F4-4083-D847-947D-40616630ED09}"/>
              </a:ext>
            </a:extLst>
          </p:cNvPr>
          <p:cNvSpPr/>
          <p:nvPr userDrawn="1"/>
        </p:nvSpPr>
        <p:spPr>
          <a:xfrm>
            <a:off x="16184880" y="3220290"/>
            <a:ext cx="10607040" cy="5509200"/>
          </a:xfrm>
          <a:prstGeom prst="rect">
            <a:avLst/>
          </a:prstGeom>
        </p:spPr>
        <p:txBody>
          <a:bodyPr wrap="square">
            <a:spAutoFit/>
          </a:bodyPr>
          <a:lstStyle/>
          <a:p>
            <a:pPr algn="l"/>
            <a:r>
              <a:rPr lang="en-US" sz="3200" b="1" dirty="0"/>
              <a:t>Poster Header (Brand Safe Area): </a:t>
            </a:r>
            <a:r>
              <a:rPr lang="en-US" sz="3200" dirty="0"/>
              <a:t>The banner/header should ONLY contain the Mayo Clinic logo, title and author/affiliation text. Title/author text boxes may be stretched left and right to fit copy but should not move vertically. No other logos, photos, images, patterns or art are allowed within this area. </a:t>
            </a:r>
          </a:p>
          <a:p>
            <a:pPr algn="l"/>
            <a:endParaRPr lang="en-US" sz="3200" dirty="0"/>
          </a:p>
          <a:p>
            <a:pPr algn="l"/>
            <a:r>
              <a:rPr lang="en-US" sz="3200" b="1" i="0" dirty="0"/>
              <a:t>Poster Body: </a:t>
            </a:r>
            <a:r>
              <a:rPr lang="en-US" sz="3200" dirty="0"/>
              <a:t>Your text, figures, tables and graphs should appear within this area. View guides to see the required border space. No photos, illustrations, patterns or graphics are allowed in the background of the poster.</a:t>
            </a:r>
          </a:p>
        </p:txBody>
      </p:sp>
      <p:sp>
        <p:nvSpPr>
          <p:cNvPr id="13" name="TextBox 12">
            <a:extLst>
              <a:ext uri="{FF2B5EF4-FFF2-40B4-BE49-F238E27FC236}">
                <a16:creationId xmlns:a16="http://schemas.microsoft.com/office/drawing/2014/main" id="{BBC5002B-0317-4542-BB0E-9E3B79B2561F}"/>
              </a:ext>
            </a:extLst>
          </p:cNvPr>
          <p:cNvSpPr txBox="1"/>
          <p:nvPr userDrawn="1"/>
        </p:nvSpPr>
        <p:spPr>
          <a:xfrm>
            <a:off x="30149801" y="13097076"/>
            <a:ext cx="8654780" cy="2062103"/>
          </a:xfrm>
          <a:prstGeom prst="rect">
            <a:avLst/>
          </a:prstGeom>
          <a:noFill/>
        </p:spPr>
        <p:txBody>
          <a:bodyPr wrap="square" rtlCol="0">
            <a:spAutoFit/>
          </a:bodyPr>
          <a:lstStyle/>
          <a:p>
            <a:pPr algn="l"/>
            <a:r>
              <a:rPr lang="en-US" sz="3200" dirty="0"/>
              <a:t>Affiliate/Partner Logos: A logo representing another non-Mayo listed contributing affiliation or partner may be placed in the bottom right corner within yellow guideline spaces.</a:t>
            </a:r>
          </a:p>
        </p:txBody>
      </p:sp>
      <p:sp>
        <p:nvSpPr>
          <p:cNvPr id="18" name="TextBox 17">
            <a:extLst>
              <a:ext uri="{FF2B5EF4-FFF2-40B4-BE49-F238E27FC236}">
                <a16:creationId xmlns:a16="http://schemas.microsoft.com/office/drawing/2014/main" id="{716FFEC1-A249-294C-9968-A8F77C818C73}"/>
              </a:ext>
            </a:extLst>
          </p:cNvPr>
          <p:cNvSpPr txBox="1"/>
          <p:nvPr userDrawn="1"/>
        </p:nvSpPr>
        <p:spPr>
          <a:xfrm>
            <a:off x="14109846" y="13097076"/>
            <a:ext cx="14757105" cy="769441"/>
          </a:xfrm>
          <a:prstGeom prst="rect">
            <a:avLst/>
          </a:prstGeom>
          <a:noFill/>
        </p:spPr>
        <p:txBody>
          <a:bodyPr wrap="square" rtlCol="0">
            <a:spAutoFit/>
          </a:bodyPr>
          <a:lstStyle/>
          <a:p>
            <a:pPr algn="ctr"/>
            <a:r>
              <a:rPr lang="en-US" sz="4400" b="1" dirty="0">
                <a:solidFill>
                  <a:srgbClr val="FF0000"/>
                </a:solidFill>
              </a:rPr>
              <a:t>THIS TEMPLATE IS HALF SIZE</a:t>
            </a:r>
          </a:p>
        </p:txBody>
      </p:sp>
      <p:sp>
        <p:nvSpPr>
          <p:cNvPr id="21" name="Rectangle 20">
            <a:extLst>
              <a:ext uri="{FF2B5EF4-FFF2-40B4-BE49-F238E27FC236}">
                <a16:creationId xmlns:a16="http://schemas.microsoft.com/office/drawing/2014/main" id="{6F9BC165-8C40-BA45-9B06-2439CD8A02A0}"/>
              </a:ext>
            </a:extLst>
          </p:cNvPr>
          <p:cNvSpPr>
            <a:spLocks noChangeAspect="1"/>
          </p:cNvSpPr>
          <p:nvPr userDrawn="1"/>
        </p:nvSpPr>
        <p:spPr bwMode="auto">
          <a:xfrm>
            <a:off x="41443175" y="14468300"/>
            <a:ext cx="1049786" cy="1051560"/>
          </a:xfrm>
          <a:prstGeom prst="rect">
            <a:avLst/>
          </a:prstGeom>
          <a:noFill/>
          <a:ln w="76200">
            <a:solidFill>
              <a:schemeClr val="accent3"/>
            </a:solidFill>
          </a:ln>
        </p:spPr>
        <p:style>
          <a:lnRef idx="2">
            <a:schemeClr val="accent1"/>
          </a:lnRef>
          <a:fillRef idx="1">
            <a:schemeClr val="lt1"/>
          </a:fillRef>
          <a:effectRef idx="0">
            <a:schemeClr val="accent1"/>
          </a:effectRef>
          <a:fontRef idx="minor">
            <a:schemeClr val="dk1"/>
          </a:fontRef>
        </p:style>
        <p:txBody>
          <a:bodyPr vert="horz" wrap="square" lIns="137160" tIns="137160" rIns="137160" bIns="137160" numCol="1" rtlCol="0" anchor="t" anchorCtr="0" compatLnSpc="1">
            <a:prstTxWarp prst="textNoShape">
              <a:avLst/>
            </a:prstTxWarp>
            <a:spAutoFit/>
          </a:bodyPr>
          <a:lstStyle/>
          <a:p>
            <a:pPr marL="0" marR="0" indent="0" algn="l" defTabSz="3370263" rtl="0" eaLnBrk="1" fontAlgn="base" latinLnBrk="0" hangingPunct="1">
              <a:lnSpc>
                <a:spcPct val="100000"/>
              </a:lnSpc>
              <a:spcBef>
                <a:spcPct val="0"/>
              </a:spcBef>
              <a:spcAft>
                <a:spcPct val="0"/>
              </a:spcAft>
              <a:buClrTx/>
              <a:buSzTx/>
              <a:buFontTx/>
              <a:buNone/>
              <a:tabLst/>
            </a:pPr>
            <a:endParaRPr kumimoji="0" lang="en-US" sz="6600" b="0" i="0" u="none" strike="noStrike" cap="none" normalizeH="0" baseline="0">
              <a:ln>
                <a:noFill/>
              </a:ln>
              <a:solidFill>
                <a:schemeClr val="tx1"/>
              </a:solidFill>
              <a:effectLst/>
              <a:latin typeface="Arial" charset="0"/>
              <a:cs typeface="Arial" charset="0"/>
            </a:endParaRPr>
          </a:p>
        </p:txBody>
      </p:sp>
      <p:sp>
        <p:nvSpPr>
          <p:cNvPr id="22" name="Rectangle 21">
            <a:extLst>
              <a:ext uri="{FF2B5EF4-FFF2-40B4-BE49-F238E27FC236}">
                <a16:creationId xmlns:a16="http://schemas.microsoft.com/office/drawing/2014/main" id="{419E0438-EB3C-0847-B07F-ACBD6010CF9D}"/>
              </a:ext>
            </a:extLst>
          </p:cNvPr>
          <p:cNvSpPr>
            <a:spLocks noChangeAspect="1"/>
          </p:cNvSpPr>
          <p:nvPr userDrawn="1"/>
        </p:nvSpPr>
        <p:spPr bwMode="auto">
          <a:xfrm>
            <a:off x="40416480" y="14468300"/>
            <a:ext cx="1049786" cy="1051560"/>
          </a:xfrm>
          <a:prstGeom prst="rect">
            <a:avLst/>
          </a:prstGeom>
          <a:noFill/>
          <a:ln w="76200">
            <a:solidFill>
              <a:schemeClr val="accent3"/>
            </a:solidFill>
          </a:ln>
        </p:spPr>
        <p:style>
          <a:lnRef idx="2">
            <a:schemeClr val="accent1"/>
          </a:lnRef>
          <a:fillRef idx="1">
            <a:schemeClr val="lt1"/>
          </a:fillRef>
          <a:effectRef idx="0">
            <a:schemeClr val="accent1"/>
          </a:effectRef>
          <a:fontRef idx="minor">
            <a:schemeClr val="dk1"/>
          </a:fontRef>
        </p:style>
        <p:txBody>
          <a:bodyPr vert="horz" wrap="square" lIns="137160" tIns="137160" rIns="137160" bIns="137160" numCol="1" rtlCol="0" anchor="t" anchorCtr="0" compatLnSpc="1">
            <a:prstTxWarp prst="textNoShape">
              <a:avLst/>
            </a:prstTxWarp>
            <a:spAutoFit/>
          </a:bodyPr>
          <a:lstStyle/>
          <a:p>
            <a:pPr marL="0" marR="0" indent="0" algn="l" defTabSz="3370263" rtl="0" eaLnBrk="1" fontAlgn="base" latinLnBrk="0" hangingPunct="1">
              <a:lnSpc>
                <a:spcPct val="100000"/>
              </a:lnSpc>
              <a:spcBef>
                <a:spcPct val="0"/>
              </a:spcBef>
              <a:spcAft>
                <a:spcPct val="0"/>
              </a:spcAft>
              <a:buClrTx/>
              <a:buSzTx/>
              <a:buFontTx/>
              <a:buNone/>
              <a:tabLst/>
            </a:pPr>
            <a:endParaRPr kumimoji="0" lang="en-US" sz="6600" b="0" i="0" u="none" strike="noStrike" cap="none" normalizeH="0" baseline="0">
              <a:ln>
                <a:noFill/>
              </a:ln>
              <a:solidFill>
                <a:schemeClr val="tx1"/>
              </a:solidFill>
              <a:effectLst/>
              <a:latin typeface="Arial" charset="0"/>
              <a:cs typeface="Arial" charset="0"/>
            </a:endParaRPr>
          </a:p>
        </p:txBody>
      </p:sp>
      <p:sp>
        <p:nvSpPr>
          <p:cNvPr id="23" name="Rectangle 22">
            <a:extLst>
              <a:ext uri="{FF2B5EF4-FFF2-40B4-BE49-F238E27FC236}">
                <a16:creationId xmlns:a16="http://schemas.microsoft.com/office/drawing/2014/main" id="{56723305-6E86-C64F-BC18-469170663464}"/>
              </a:ext>
            </a:extLst>
          </p:cNvPr>
          <p:cNvSpPr>
            <a:spLocks noChangeAspect="1"/>
          </p:cNvSpPr>
          <p:nvPr userDrawn="1"/>
        </p:nvSpPr>
        <p:spPr bwMode="auto">
          <a:xfrm>
            <a:off x="39380160" y="14468300"/>
            <a:ext cx="1049786" cy="1051560"/>
          </a:xfrm>
          <a:prstGeom prst="rect">
            <a:avLst/>
          </a:prstGeom>
          <a:noFill/>
          <a:ln w="76200">
            <a:solidFill>
              <a:schemeClr val="accent3"/>
            </a:solidFill>
          </a:ln>
        </p:spPr>
        <p:style>
          <a:lnRef idx="2">
            <a:schemeClr val="accent1"/>
          </a:lnRef>
          <a:fillRef idx="1">
            <a:schemeClr val="lt1"/>
          </a:fillRef>
          <a:effectRef idx="0">
            <a:schemeClr val="accent1"/>
          </a:effectRef>
          <a:fontRef idx="minor">
            <a:schemeClr val="dk1"/>
          </a:fontRef>
        </p:style>
        <p:txBody>
          <a:bodyPr vert="horz" wrap="square" lIns="137160" tIns="137160" rIns="137160" bIns="137160" numCol="1" rtlCol="0" anchor="t" anchorCtr="0" compatLnSpc="1">
            <a:prstTxWarp prst="textNoShape">
              <a:avLst/>
            </a:prstTxWarp>
            <a:spAutoFit/>
          </a:bodyPr>
          <a:lstStyle/>
          <a:p>
            <a:pPr marL="0" marR="0" indent="0" algn="l" defTabSz="3370263" rtl="0" eaLnBrk="1" fontAlgn="base" latinLnBrk="0" hangingPunct="1">
              <a:lnSpc>
                <a:spcPct val="100000"/>
              </a:lnSpc>
              <a:spcBef>
                <a:spcPct val="0"/>
              </a:spcBef>
              <a:spcAft>
                <a:spcPct val="0"/>
              </a:spcAft>
              <a:buClrTx/>
              <a:buSzTx/>
              <a:buFontTx/>
              <a:buNone/>
              <a:tabLst/>
            </a:pPr>
            <a:endParaRPr kumimoji="0" lang="en-US" sz="6600" b="0" i="0" u="none" strike="noStrike" cap="none" normalizeH="0" baseline="0">
              <a:ln>
                <a:noFill/>
              </a:ln>
              <a:solidFill>
                <a:schemeClr val="tx1"/>
              </a:solidFill>
              <a:effectLst/>
              <a:latin typeface="Arial" charset="0"/>
              <a:cs typeface="Arial" charset="0"/>
            </a:endParaRPr>
          </a:p>
        </p:txBody>
      </p:sp>
      <p:sp>
        <p:nvSpPr>
          <p:cNvPr id="2" name="TextBox 1">
            <a:extLst>
              <a:ext uri="{FF2B5EF4-FFF2-40B4-BE49-F238E27FC236}">
                <a16:creationId xmlns:a16="http://schemas.microsoft.com/office/drawing/2014/main" id="{D6FF58CD-249F-4FBD-9E21-7A77AE6F8C0C}"/>
              </a:ext>
            </a:extLst>
          </p:cNvPr>
          <p:cNvSpPr txBox="1"/>
          <p:nvPr userDrawn="1"/>
        </p:nvSpPr>
        <p:spPr>
          <a:xfrm>
            <a:off x="9601200" y="596900"/>
            <a:ext cx="23774400" cy="1262380"/>
          </a:xfrm>
          <a:prstGeom prst="rect">
            <a:avLst/>
          </a:prstGeom>
          <a:noFill/>
          <a:ln w="28575">
            <a:solidFill>
              <a:schemeClr val="accent2"/>
            </a:solidFill>
          </a:ln>
        </p:spPr>
        <p:txBody>
          <a:bodyPr wrap="square" tIns="0" rtlCol="0">
            <a:noAutofit/>
          </a:bodyPr>
          <a:lstStyle/>
          <a:p>
            <a:pPr algn="ctr"/>
            <a:r>
              <a:rPr lang="en-US" sz="4000" b="1" dirty="0">
                <a:solidFill>
                  <a:schemeClr val="bg2"/>
                </a:solidFill>
              </a:rPr>
              <a:t>Poster title goes here Poster title goes here Poster title goes here</a:t>
            </a:r>
          </a:p>
        </p:txBody>
      </p:sp>
      <p:sp>
        <p:nvSpPr>
          <p:cNvPr id="26" name="TextBox 25">
            <a:extLst>
              <a:ext uri="{FF2B5EF4-FFF2-40B4-BE49-F238E27FC236}">
                <a16:creationId xmlns:a16="http://schemas.microsoft.com/office/drawing/2014/main" id="{24BE57BF-7477-49EA-9AE1-314B6008940F}"/>
              </a:ext>
            </a:extLst>
          </p:cNvPr>
          <p:cNvSpPr txBox="1"/>
          <p:nvPr userDrawn="1"/>
        </p:nvSpPr>
        <p:spPr>
          <a:xfrm>
            <a:off x="9601200" y="1869440"/>
            <a:ext cx="23774400" cy="786384"/>
          </a:xfrm>
          <a:prstGeom prst="rect">
            <a:avLst/>
          </a:prstGeom>
          <a:noFill/>
          <a:ln w="28575">
            <a:solidFill>
              <a:schemeClr val="accent2"/>
            </a:solidFill>
          </a:ln>
        </p:spPr>
        <p:txBody>
          <a:bodyPr wrap="square" tIns="45720" bIns="228600" rtlCol="0" anchor="b" anchorCtr="0">
            <a:noAutofit/>
          </a:bodyPr>
          <a:lstStyle/>
          <a:p>
            <a:pPr algn="ctr">
              <a:lnSpc>
                <a:spcPct val="90000"/>
              </a:lnSpc>
              <a:buClrTx/>
              <a:buSzTx/>
            </a:pPr>
            <a:r>
              <a:rPr lang="en-US" altLang="en-US" sz="1600" b="1">
                <a:solidFill>
                  <a:schemeClr val="bg1"/>
                </a:solidFill>
              </a:rPr>
              <a:t>Click to edit author/affiliation area</a:t>
            </a:r>
            <a:endParaRPr lang="en-US" altLang="en-US" sz="1600" b="1" dirty="0">
              <a:solidFill>
                <a:schemeClr val="bg1"/>
              </a:solidFill>
            </a:endParaRPr>
          </a:p>
        </p:txBody>
      </p:sp>
      <p:sp>
        <p:nvSpPr>
          <p:cNvPr id="15" name="Rectangle 14">
            <a:extLst>
              <a:ext uri="{FF2B5EF4-FFF2-40B4-BE49-F238E27FC236}">
                <a16:creationId xmlns:a16="http://schemas.microsoft.com/office/drawing/2014/main" id="{1FE0F136-D73A-7143-AB3F-546E251A6C61}"/>
              </a:ext>
            </a:extLst>
          </p:cNvPr>
          <p:cNvSpPr/>
          <p:nvPr userDrawn="1"/>
        </p:nvSpPr>
        <p:spPr>
          <a:xfrm>
            <a:off x="474663" y="571500"/>
            <a:ext cx="42044936" cy="14973301"/>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C54702C4-407E-49F6-B340-6CF6D005B617}"/>
              </a:ext>
            </a:extLst>
          </p:cNvPr>
          <p:cNvSpPr txBox="1"/>
          <p:nvPr userDrawn="1"/>
        </p:nvSpPr>
        <p:spPr>
          <a:xfrm>
            <a:off x="35883849" y="672965"/>
            <a:ext cx="6575717" cy="1446550"/>
          </a:xfrm>
          <a:prstGeom prst="rect">
            <a:avLst/>
          </a:prstGeom>
          <a:noFill/>
        </p:spPr>
        <p:txBody>
          <a:bodyPr wrap="square" rtlCol="0">
            <a:spAutoFit/>
          </a:bodyPr>
          <a:lstStyle/>
          <a:p>
            <a:pPr algn="r"/>
            <a:r>
              <a:rPr lang="en-US" sz="4400" b="1" dirty="0">
                <a:solidFill>
                  <a:schemeClr val="accent3"/>
                </a:solidFill>
              </a:rPr>
              <a:t>NO IMAGES OR ART </a:t>
            </a:r>
            <a:br>
              <a:rPr lang="en-US" sz="4400" b="1" dirty="0">
                <a:solidFill>
                  <a:schemeClr val="accent3"/>
                </a:solidFill>
              </a:rPr>
            </a:br>
            <a:r>
              <a:rPr lang="en-US" sz="4400" b="1" dirty="0">
                <a:solidFill>
                  <a:schemeClr val="accent3"/>
                </a:solidFill>
              </a:rPr>
              <a:t>IN THIS AREA</a:t>
            </a:r>
          </a:p>
        </p:txBody>
      </p:sp>
      <p:sp>
        <p:nvSpPr>
          <p:cNvPr id="30" name="TextBox 29">
            <a:extLst>
              <a:ext uri="{FF2B5EF4-FFF2-40B4-BE49-F238E27FC236}">
                <a16:creationId xmlns:a16="http://schemas.microsoft.com/office/drawing/2014/main" id="{D2B0CFB8-095E-40AB-835C-E3D5ABD85B39}"/>
              </a:ext>
            </a:extLst>
          </p:cNvPr>
          <p:cNvSpPr txBox="1"/>
          <p:nvPr userDrawn="1"/>
        </p:nvSpPr>
        <p:spPr>
          <a:xfrm>
            <a:off x="38230628" y="2064774"/>
            <a:ext cx="4274223" cy="449826"/>
          </a:xfrm>
          <a:prstGeom prst="rect">
            <a:avLst/>
          </a:prstGeom>
          <a:noFill/>
          <a:ln w="28575">
            <a:noFill/>
          </a:ln>
        </p:spPr>
        <p:txBody>
          <a:bodyPr wrap="square" tIns="91440" bIns="91440" rtlCol="0" anchor="b" anchorCtr="0">
            <a:noAutofit/>
          </a:bodyPr>
          <a:lstStyle>
            <a:defPPr>
              <a:defRPr lang="en-US"/>
            </a:defPPr>
            <a:lvl1pPr algn="ctr">
              <a:defRPr sz="1600" b="1">
                <a:solidFill>
                  <a:schemeClr val="bg2"/>
                </a:solidFill>
              </a:defRPr>
            </a:lvl1pPr>
          </a:lstStyle>
          <a:p>
            <a:pPr lvl="0" algn="r"/>
            <a:r>
              <a:rPr lang="en-US" dirty="0"/>
              <a:t>Conference/Poster # (if applicable)</a:t>
            </a:r>
          </a:p>
        </p:txBody>
      </p:sp>
      <p:sp>
        <p:nvSpPr>
          <p:cNvPr id="11" name="Freeform: Shape 10">
            <a:extLst>
              <a:ext uri="{FF2B5EF4-FFF2-40B4-BE49-F238E27FC236}">
                <a16:creationId xmlns:a16="http://schemas.microsoft.com/office/drawing/2014/main" id="{13204868-A00C-41C8-A308-D4638E1D04EF}"/>
              </a:ext>
            </a:extLst>
          </p:cNvPr>
          <p:cNvSpPr/>
          <p:nvPr userDrawn="1"/>
        </p:nvSpPr>
        <p:spPr>
          <a:xfrm>
            <a:off x="38313360" y="14417040"/>
            <a:ext cx="914400" cy="457200"/>
          </a:xfrm>
          <a:custGeom>
            <a:avLst/>
            <a:gdLst>
              <a:gd name="connsiteX0" fmla="*/ 0 w 914400"/>
              <a:gd name="connsiteY0" fmla="*/ 0 h 457200"/>
              <a:gd name="connsiteX1" fmla="*/ 914400 w 914400"/>
              <a:gd name="connsiteY1" fmla="*/ 457200 h 457200"/>
            </a:gdLst>
            <a:ahLst/>
            <a:cxnLst>
              <a:cxn ang="0">
                <a:pos x="connsiteX0" y="connsiteY0"/>
              </a:cxn>
              <a:cxn ang="0">
                <a:pos x="connsiteX1" y="connsiteY1"/>
              </a:cxn>
            </a:cxnLst>
            <a:rect l="l" t="t" r="r" b="b"/>
            <a:pathLst>
              <a:path w="914400" h="457200">
                <a:moveTo>
                  <a:pt x="0" y="0"/>
                </a:moveTo>
                <a:lnTo>
                  <a:pt x="914400" y="457200"/>
                </a:lnTo>
              </a:path>
            </a:pathLst>
          </a:custGeom>
          <a:solidFill>
            <a:schemeClr val="tx2"/>
          </a:solidFill>
          <a:ln w="50800" cap="flat" cmpd="sng" algn="ctr">
            <a:solidFill>
              <a:schemeClr val="accent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
        <p:nvSpPr>
          <p:cNvPr id="32" name="Freeform: Shape 31">
            <a:extLst>
              <a:ext uri="{FF2B5EF4-FFF2-40B4-BE49-F238E27FC236}">
                <a16:creationId xmlns:a16="http://schemas.microsoft.com/office/drawing/2014/main" id="{8FDF1614-A506-42C3-92D1-E0AE8C2B8504}"/>
              </a:ext>
            </a:extLst>
          </p:cNvPr>
          <p:cNvSpPr/>
          <p:nvPr userDrawn="1"/>
        </p:nvSpPr>
        <p:spPr>
          <a:xfrm flipH="1">
            <a:off x="3479800" y="14836877"/>
            <a:ext cx="823450" cy="504723"/>
          </a:xfrm>
          <a:custGeom>
            <a:avLst/>
            <a:gdLst>
              <a:gd name="connsiteX0" fmla="*/ 0 w 914400"/>
              <a:gd name="connsiteY0" fmla="*/ 0 h 457200"/>
              <a:gd name="connsiteX1" fmla="*/ 914400 w 914400"/>
              <a:gd name="connsiteY1" fmla="*/ 457200 h 457200"/>
            </a:gdLst>
            <a:ahLst/>
            <a:cxnLst>
              <a:cxn ang="0">
                <a:pos x="connsiteX0" y="connsiteY0"/>
              </a:cxn>
              <a:cxn ang="0">
                <a:pos x="connsiteX1" y="connsiteY1"/>
              </a:cxn>
            </a:cxnLst>
            <a:rect l="l" t="t" r="r" b="b"/>
            <a:pathLst>
              <a:path w="914400" h="457200">
                <a:moveTo>
                  <a:pt x="0" y="0"/>
                </a:moveTo>
                <a:lnTo>
                  <a:pt x="914400" y="457200"/>
                </a:lnTo>
              </a:path>
            </a:pathLst>
          </a:custGeom>
          <a:solidFill>
            <a:schemeClr val="tx2"/>
          </a:solidFill>
          <a:ln w="50800" cap="flat" cmpd="sng" algn="ctr">
            <a:solidFill>
              <a:schemeClr val="accent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
        <p:nvSpPr>
          <p:cNvPr id="33" name="TextBox 32">
            <a:extLst>
              <a:ext uri="{FF2B5EF4-FFF2-40B4-BE49-F238E27FC236}">
                <a16:creationId xmlns:a16="http://schemas.microsoft.com/office/drawing/2014/main" id="{C6C2EEC8-0F43-4D92-89ED-4A1468760F99}"/>
              </a:ext>
            </a:extLst>
          </p:cNvPr>
          <p:cNvSpPr txBox="1"/>
          <p:nvPr userDrawn="1"/>
        </p:nvSpPr>
        <p:spPr>
          <a:xfrm>
            <a:off x="1685413" y="10973308"/>
            <a:ext cx="6042741" cy="255454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3200" dirty="0"/>
              <a:t>Content may NOT go outside the border guide or it may be trimmed off. (Go to the </a:t>
            </a:r>
            <a:r>
              <a:rPr lang="en-US" sz="3200" b="1" dirty="0"/>
              <a:t>View</a:t>
            </a:r>
            <a:r>
              <a:rPr lang="en-US" sz="3200" dirty="0"/>
              <a:t> tab and check the </a:t>
            </a:r>
            <a:r>
              <a:rPr lang="en-US" sz="3200" b="1" dirty="0"/>
              <a:t>Guides</a:t>
            </a:r>
            <a:r>
              <a:rPr lang="en-US" sz="3200" dirty="0"/>
              <a:t> box to see the guide).</a:t>
            </a:r>
          </a:p>
        </p:txBody>
      </p:sp>
      <p:sp>
        <p:nvSpPr>
          <p:cNvPr id="16" name="Freeform: Shape 15">
            <a:extLst>
              <a:ext uri="{FF2B5EF4-FFF2-40B4-BE49-F238E27FC236}">
                <a16:creationId xmlns:a16="http://schemas.microsoft.com/office/drawing/2014/main" id="{A3A33055-75F3-4C31-8979-C9EA3047FFEA}"/>
              </a:ext>
            </a:extLst>
          </p:cNvPr>
          <p:cNvSpPr/>
          <p:nvPr userDrawn="1"/>
        </p:nvSpPr>
        <p:spPr>
          <a:xfrm>
            <a:off x="560439" y="11267767"/>
            <a:ext cx="1002890" cy="0"/>
          </a:xfrm>
          <a:custGeom>
            <a:avLst/>
            <a:gdLst>
              <a:gd name="connsiteX0" fmla="*/ 1002890 w 1002890"/>
              <a:gd name="connsiteY0" fmla="*/ 0 h 0"/>
              <a:gd name="connsiteX1" fmla="*/ 0 w 1002890"/>
              <a:gd name="connsiteY1" fmla="*/ 0 h 0"/>
            </a:gdLst>
            <a:ahLst/>
            <a:cxnLst>
              <a:cxn ang="0">
                <a:pos x="connsiteX0" y="connsiteY0"/>
              </a:cxn>
              <a:cxn ang="0">
                <a:pos x="connsiteX1" y="connsiteY1"/>
              </a:cxn>
            </a:cxnLst>
            <a:rect l="l" t="t" r="r" b="b"/>
            <a:pathLst>
              <a:path w="1002890">
                <a:moveTo>
                  <a:pt x="1002890" y="0"/>
                </a:moveTo>
                <a:lnTo>
                  <a:pt x="0" y="0"/>
                </a:lnTo>
              </a:path>
            </a:pathLst>
          </a:custGeom>
          <a:solidFill>
            <a:schemeClr val="tx2"/>
          </a:solidFill>
          <a:ln w="50800" cap="flat" cmpd="sng" algn="ctr">
            <a:solidFill>
              <a:schemeClr val="accent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lvl="0" algn="ctr"/>
            <a:endParaRPr lang="en-US"/>
          </a:p>
        </p:txBody>
      </p:sp>
      <p:sp>
        <p:nvSpPr>
          <p:cNvPr id="34" name="Rectangle 33">
            <a:extLst>
              <a:ext uri="{FF2B5EF4-FFF2-40B4-BE49-F238E27FC236}">
                <a16:creationId xmlns:a16="http://schemas.microsoft.com/office/drawing/2014/main" id="{AC34301F-CF90-4C2B-A92A-3D2193988CAA}"/>
              </a:ext>
            </a:extLst>
          </p:cNvPr>
          <p:cNvSpPr/>
          <p:nvPr userDrawn="1"/>
        </p:nvSpPr>
        <p:spPr>
          <a:xfrm>
            <a:off x="5350890" y="4053038"/>
            <a:ext cx="8432800" cy="6574803"/>
          </a:xfrm>
          <a:prstGeom prst="rect">
            <a:avLst/>
          </a:prstGeom>
          <a:solidFill>
            <a:schemeClr val="accent3">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5760" rtlCol="0" anchor="t" anchorCtr="0"/>
          <a:lstStyle/>
          <a:p>
            <a:pPr algn="ctr"/>
            <a:r>
              <a:rPr lang="en-US" sz="5400" b="1" dirty="0">
                <a:solidFill>
                  <a:srgbClr val="FF0000"/>
                </a:solidFill>
              </a:rPr>
              <a:t>3 TEMPLATE OPTIONS</a:t>
            </a:r>
          </a:p>
          <a:p>
            <a:pPr lvl="1"/>
            <a:r>
              <a:rPr lang="en-US" sz="4400" dirty="0">
                <a:solidFill>
                  <a:schemeClr val="tx1"/>
                </a:solidFill>
              </a:rPr>
              <a:t>p2 – Blue Banner</a:t>
            </a:r>
          </a:p>
          <a:p>
            <a:pPr lvl="1"/>
            <a:r>
              <a:rPr lang="en-US" sz="4400" dirty="0">
                <a:solidFill>
                  <a:schemeClr val="tx1"/>
                </a:solidFill>
              </a:rPr>
              <a:t>p3 – Blue Border</a:t>
            </a:r>
          </a:p>
          <a:p>
            <a:pPr lvl="1"/>
            <a:r>
              <a:rPr lang="en-US" sz="4400" dirty="0">
                <a:solidFill>
                  <a:schemeClr val="tx1"/>
                </a:solidFill>
              </a:rPr>
              <a:t>p4 – Blue “Better Poster”</a:t>
            </a:r>
          </a:p>
          <a:p>
            <a:pPr algn="ctr"/>
            <a:endParaRPr lang="en-US" sz="5400" dirty="0"/>
          </a:p>
          <a:p>
            <a:pPr algn="ctr"/>
            <a:r>
              <a:rPr lang="en-US" sz="4400" b="1" dirty="0">
                <a:solidFill>
                  <a:srgbClr val="FF0000"/>
                </a:solidFill>
              </a:rPr>
              <a:t>DELETE UNUSED PAGES </a:t>
            </a:r>
            <a:r>
              <a:rPr lang="en-US" sz="4400" dirty="0">
                <a:solidFill>
                  <a:schemeClr val="tx1"/>
                </a:solidFill>
              </a:rPr>
              <a:t>before submitting for print </a:t>
            </a:r>
            <a:br>
              <a:rPr lang="en-US" sz="4400" dirty="0">
                <a:solidFill>
                  <a:schemeClr val="tx1"/>
                </a:solidFill>
              </a:rPr>
            </a:br>
            <a:r>
              <a:rPr lang="en-US" sz="4400" dirty="0">
                <a:solidFill>
                  <a:schemeClr val="tx1"/>
                </a:solidFill>
              </a:rPr>
              <a:t>or saving a PDF</a:t>
            </a:r>
          </a:p>
        </p:txBody>
      </p:sp>
      <p:sp>
        <p:nvSpPr>
          <p:cNvPr id="35" name="Rectangle 34">
            <a:extLst>
              <a:ext uri="{FF2B5EF4-FFF2-40B4-BE49-F238E27FC236}">
                <a16:creationId xmlns:a16="http://schemas.microsoft.com/office/drawing/2014/main" id="{9B6ED426-F64C-4E81-A6DC-88161C40B551}"/>
              </a:ext>
            </a:extLst>
          </p:cNvPr>
          <p:cNvSpPr/>
          <p:nvPr userDrawn="1"/>
        </p:nvSpPr>
        <p:spPr>
          <a:xfrm>
            <a:off x="29193110" y="4053038"/>
            <a:ext cx="8432800" cy="6574803"/>
          </a:xfrm>
          <a:prstGeom prst="rect">
            <a:avLst/>
          </a:prstGeom>
          <a:solidFill>
            <a:schemeClr val="accent3">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5760" rtlCol="0" anchor="t" anchorCtr="0"/>
          <a:lstStyle/>
          <a:p>
            <a:pPr algn="ctr"/>
            <a:r>
              <a:rPr lang="en-US" sz="5400" b="1" dirty="0">
                <a:solidFill>
                  <a:srgbClr val="FF0000"/>
                </a:solidFill>
              </a:rPr>
              <a:t>TO AVOID</a:t>
            </a:r>
          </a:p>
          <a:p>
            <a:pPr algn="ctr"/>
            <a:r>
              <a:rPr lang="en-US" sz="5400" b="1" dirty="0">
                <a:solidFill>
                  <a:srgbClr val="FF0000"/>
                </a:solidFill>
              </a:rPr>
              <a:t>RE-DESIGN CHARGES</a:t>
            </a:r>
          </a:p>
          <a:p>
            <a:pPr algn="ctr"/>
            <a:endParaRPr lang="en-US" sz="5400" b="1" dirty="0">
              <a:solidFill>
                <a:srgbClr val="FF0000"/>
              </a:solidFill>
            </a:endParaRPr>
          </a:p>
          <a:p>
            <a:pPr algn="ctr"/>
            <a:r>
              <a:rPr lang="en-US" sz="5400" b="1" dirty="0">
                <a:solidFill>
                  <a:schemeClr val="tx1"/>
                </a:solidFill>
              </a:rPr>
              <a:t>follow these</a:t>
            </a:r>
            <a:br>
              <a:rPr lang="en-US" sz="5400" b="1" dirty="0">
                <a:solidFill>
                  <a:srgbClr val="FF0000"/>
                </a:solidFill>
              </a:rPr>
            </a:br>
            <a:r>
              <a:rPr lang="en-US" sz="5400" b="1" dirty="0">
                <a:solidFill>
                  <a:srgbClr val="FF0000"/>
                </a:solidFill>
                <a:hlinkClick r:id="rId2"/>
              </a:rPr>
              <a:t>Best Practices</a:t>
            </a:r>
            <a:endParaRPr lang="en-US" sz="5400" dirty="0">
              <a:solidFill>
                <a:schemeClr val="tx1"/>
              </a:solidFill>
            </a:endParaRPr>
          </a:p>
        </p:txBody>
      </p:sp>
    </p:spTree>
    <p:extLst>
      <p:ext uri="{BB962C8B-B14F-4D97-AF65-F5344CB8AC3E}">
        <p14:creationId xmlns:p14="http://schemas.microsoft.com/office/powerpoint/2010/main" val="4111661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nner">
    <p:spTree>
      <p:nvGrpSpPr>
        <p:cNvPr id="1" name=""/>
        <p:cNvGrpSpPr/>
        <p:nvPr/>
      </p:nvGrpSpPr>
      <p:grpSpPr>
        <a:xfrm>
          <a:off x="0" y="0"/>
          <a:ext cx="0" cy="0"/>
          <a:chOff x="0" y="0"/>
          <a:chExt cx="0" cy="0"/>
        </a:xfrm>
      </p:grpSpPr>
      <p:sp>
        <p:nvSpPr>
          <p:cNvPr id="4" name="Text Placeholder 7">
            <a:extLst>
              <a:ext uri="{FF2B5EF4-FFF2-40B4-BE49-F238E27FC236}">
                <a16:creationId xmlns:a16="http://schemas.microsoft.com/office/drawing/2014/main" id="{A45C5BFF-7988-9748-B3BE-631959C2A080}"/>
              </a:ext>
            </a:extLst>
          </p:cNvPr>
          <p:cNvSpPr>
            <a:spLocks noGrp="1"/>
          </p:cNvSpPr>
          <p:nvPr>
            <p:ph type="body" sz="quarter" idx="12" hasCustomPrompt="1"/>
          </p:nvPr>
        </p:nvSpPr>
        <p:spPr>
          <a:xfrm>
            <a:off x="9601200" y="566147"/>
            <a:ext cx="23774400" cy="1280160"/>
          </a:xfrm>
          <a:prstGeom prst="rect">
            <a:avLst/>
          </a:prstGeom>
        </p:spPr>
        <p:txBody>
          <a:bodyPr lIns="91440" tIns="0" anchor="t" anchorCtr="0"/>
          <a:lstStyle>
            <a:lvl1pPr marL="0" indent="0" algn="ctr">
              <a:spcBef>
                <a:spcPts val="0"/>
              </a:spcBef>
              <a:buNone/>
              <a:defRPr sz="4000" b="1">
                <a:solidFill>
                  <a:schemeClr val="bg2"/>
                </a:solidFill>
              </a:defRPr>
            </a:lvl1pPr>
            <a:lvl2pPr marL="457200" indent="0">
              <a:buNone/>
              <a:defRPr sz="4000" b="1"/>
            </a:lvl2pPr>
            <a:lvl3pPr marL="914400" indent="0">
              <a:buNone/>
              <a:defRPr sz="4000" b="1"/>
            </a:lvl3pPr>
            <a:lvl4pPr marL="1371600" indent="0">
              <a:buNone/>
              <a:defRPr sz="4000" b="1"/>
            </a:lvl4pPr>
            <a:lvl5pPr marL="1828800" indent="0">
              <a:buNone/>
              <a:defRPr sz="4000" b="1"/>
            </a:lvl5pPr>
          </a:lstStyle>
          <a:p>
            <a:pPr>
              <a:buClrTx/>
              <a:buSzTx/>
            </a:pPr>
            <a:r>
              <a:rPr lang="en-US" altLang="en-US" dirty="0">
                <a:solidFill>
                  <a:schemeClr val="bg1"/>
                </a:solidFill>
              </a:rPr>
              <a:t>Poster Title Goes Here Poster Title Goes Here Poster Title Goes Here Here</a:t>
            </a:r>
          </a:p>
        </p:txBody>
      </p:sp>
      <p:sp>
        <p:nvSpPr>
          <p:cNvPr id="5" name="Text Placeholder 14">
            <a:extLst>
              <a:ext uri="{FF2B5EF4-FFF2-40B4-BE49-F238E27FC236}">
                <a16:creationId xmlns:a16="http://schemas.microsoft.com/office/drawing/2014/main" id="{80C0F2FB-21FC-C047-BE3F-BDC7022BB381}"/>
              </a:ext>
            </a:extLst>
          </p:cNvPr>
          <p:cNvSpPr>
            <a:spLocks noGrp="1"/>
          </p:cNvSpPr>
          <p:nvPr>
            <p:ph type="body" sz="quarter" idx="10" hasCustomPrompt="1"/>
          </p:nvPr>
        </p:nvSpPr>
        <p:spPr>
          <a:xfrm>
            <a:off x="9601200" y="1827634"/>
            <a:ext cx="23774400" cy="784784"/>
          </a:xfrm>
          <a:prstGeom prst="rect">
            <a:avLst/>
          </a:prstGeom>
        </p:spPr>
        <p:txBody>
          <a:bodyPr lIns="91440" bIns="228600" anchor="b" anchorCtr="0"/>
          <a:lstStyle>
            <a:lvl1pPr marL="0" indent="0" algn="ctr">
              <a:lnSpc>
                <a:spcPct val="110000"/>
              </a:lnSpc>
              <a:spcBef>
                <a:spcPts val="0"/>
              </a:spcBef>
              <a:buNone/>
              <a:defRPr sz="1600" b="1">
                <a:solidFill>
                  <a:schemeClr val="bg2"/>
                </a:solidFill>
              </a:defRPr>
            </a:lvl1pPr>
          </a:lstStyle>
          <a:p>
            <a:pPr lvl="0"/>
            <a:r>
              <a:rPr lang="en-US" dirty="0"/>
              <a:t>Click to edit author/affiliation area</a:t>
            </a:r>
          </a:p>
        </p:txBody>
      </p:sp>
    </p:spTree>
    <p:extLst>
      <p:ext uri="{BB962C8B-B14F-4D97-AF65-F5344CB8AC3E}">
        <p14:creationId xmlns:p14="http://schemas.microsoft.com/office/powerpoint/2010/main" val="4072267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Border">
    <p:bg>
      <p:bgPr>
        <a:solidFill>
          <a:schemeClr val="accent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48464A5-91D2-4F09-A8AA-9500EBA685B7}"/>
              </a:ext>
            </a:extLst>
          </p:cNvPr>
          <p:cNvSpPr/>
          <p:nvPr userDrawn="1"/>
        </p:nvSpPr>
        <p:spPr>
          <a:xfrm>
            <a:off x="685800" y="2667000"/>
            <a:ext cx="41605200" cy="1265999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7">
            <a:extLst>
              <a:ext uri="{FF2B5EF4-FFF2-40B4-BE49-F238E27FC236}">
                <a16:creationId xmlns:a16="http://schemas.microsoft.com/office/drawing/2014/main" id="{94ECFE6D-2A22-4E5C-84D7-B834D576629A}"/>
              </a:ext>
            </a:extLst>
          </p:cNvPr>
          <p:cNvSpPr>
            <a:spLocks noGrp="1"/>
          </p:cNvSpPr>
          <p:nvPr>
            <p:ph type="body" sz="quarter" idx="12" hasCustomPrompt="1"/>
          </p:nvPr>
        </p:nvSpPr>
        <p:spPr>
          <a:xfrm>
            <a:off x="9601200" y="566147"/>
            <a:ext cx="23774400" cy="1280160"/>
          </a:xfrm>
          <a:prstGeom prst="rect">
            <a:avLst/>
          </a:prstGeom>
        </p:spPr>
        <p:txBody>
          <a:bodyPr lIns="91440" tIns="0" anchor="t" anchorCtr="0"/>
          <a:lstStyle>
            <a:lvl1pPr marL="0" indent="0" algn="ctr">
              <a:spcBef>
                <a:spcPts val="0"/>
              </a:spcBef>
              <a:buNone/>
              <a:defRPr sz="4000" b="1">
                <a:solidFill>
                  <a:schemeClr val="bg2"/>
                </a:solidFill>
              </a:defRPr>
            </a:lvl1pPr>
            <a:lvl2pPr marL="457200" indent="0">
              <a:buNone/>
              <a:defRPr sz="4000" b="1"/>
            </a:lvl2pPr>
            <a:lvl3pPr marL="914400" indent="0">
              <a:buNone/>
              <a:defRPr sz="4000" b="1"/>
            </a:lvl3pPr>
            <a:lvl4pPr marL="1371600" indent="0">
              <a:buNone/>
              <a:defRPr sz="4000" b="1"/>
            </a:lvl4pPr>
            <a:lvl5pPr marL="1828800" indent="0">
              <a:buNone/>
              <a:defRPr sz="4000" b="1"/>
            </a:lvl5pPr>
          </a:lstStyle>
          <a:p>
            <a:pPr>
              <a:buClrTx/>
              <a:buSzTx/>
            </a:pPr>
            <a:r>
              <a:rPr lang="en-US" altLang="en-US" dirty="0">
                <a:solidFill>
                  <a:schemeClr val="bg1"/>
                </a:solidFill>
              </a:rPr>
              <a:t>Poster Title Goes Here Poster Title Goes Here Poster Title Goes Here Here</a:t>
            </a:r>
          </a:p>
        </p:txBody>
      </p:sp>
      <p:sp>
        <p:nvSpPr>
          <p:cNvPr id="9" name="Text Placeholder 14">
            <a:extLst>
              <a:ext uri="{FF2B5EF4-FFF2-40B4-BE49-F238E27FC236}">
                <a16:creationId xmlns:a16="http://schemas.microsoft.com/office/drawing/2014/main" id="{C441AAB7-47AD-4490-ABC9-45CD36F3C259}"/>
              </a:ext>
            </a:extLst>
          </p:cNvPr>
          <p:cNvSpPr>
            <a:spLocks noGrp="1"/>
          </p:cNvSpPr>
          <p:nvPr>
            <p:ph type="body" sz="quarter" idx="10" hasCustomPrompt="1"/>
          </p:nvPr>
        </p:nvSpPr>
        <p:spPr>
          <a:xfrm>
            <a:off x="9601200" y="1827634"/>
            <a:ext cx="23774400" cy="784784"/>
          </a:xfrm>
          <a:prstGeom prst="rect">
            <a:avLst/>
          </a:prstGeom>
        </p:spPr>
        <p:txBody>
          <a:bodyPr lIns="91440" bIns="228600" anchor="b" anchorCtr="0"/>
          <a:lstStyle>
            <a:lvl1pPr marL="0" indent="0" algn="ctr">
              <a:lnSpc>
                <a:spcPct val="110000"/>
              </a:lnSpc>
              <a:spcBef>
                <a:spcPts val="0"/>
              </a:spcBef>
              <a:buNone/>
              <a:defRPr sz="1600" b="1">
                <a:solidFill>
                  <a:schemeClr val="bg2"/>
                </a:solidFill>
              </a:defRPr>
            </a:lvl1pPr>
          </a:lstStyle>
          <a:p>
            <a:pPr lvl="0"/>
            <a:r>
              <a:rPr lang="en-US" dirty="0"/>
              <a:t>Click to edit author/affiliation area</a:t>
            </a:r>
          </a:p>
        </p:txBody>
      </p:sp>
      <p:sp>
        <p:nvSpPr>
          <p:cNvPr id="11" name="Freeform 6">
            <a:extLst>
              <a:ext uri="{FF2B5EF4-FFF2-40B4-BE49-F238E27FC236}">
                <a16:creationId xmlns:a16="http://schemas.microsoft.com/office/drawing/2014/main" id="{0661EC6B-B07E-4FB4-B8E3-A861CC9B7A14}"/>
              </a:ext>
            </a:extLst>
          </p:cNvPr>
          <p:cNvSpPr>
            <a:spLocks noChangeAspect="1" noEditPoints="1"/>
          </p:cNvSpPr>
          <p:nvPr userDrawn="1"/>
        </p:nvSpPr>
        <p:spPr bwMode="auto">
          <a:xfrm>
            <a:off x="489177" y="571500"/>
            <a:ext cx="1299126" cy="1417320"/>
          </a:xfrm>
          <a:custGeom>
            <a:avLst/>
            <a:gdLst>
              <a:gd name="T0" fmla="*/ 661 w 1089"/>
              <a:gd name="T1" fmla="*/ 944 h 1188"/>
              <a:gd name="T2" fmla="*/ 690 w 1089"/>
              <a:gd name="T3" fmla="*/ 760 h 1188"/>
              <a:gd name="T4" fmla="*/ 399 w 1089"/>
              <a:gd name="T5" fmla="*/ 967 h 1188"/>
              <a:gd name="T6" fmla="*/ 569 w 1089"/>
              <a:gd name="T7" fmla="*/ 721 h 1188"/>
              <a:gd name="T8" fmla="*/ 360 w 1089"/>
              <a:gd name="T9" fmla="*/ 930 h 1188"/>
              <a:gd name="T10" fmla="*/ 452 w 1089"/>
              <a:gd name="T11" fmla="*/ 794 h 1188"/>
              <a:gd name="T12" fmla="*/ 219 w 1089"/>
              <a:gd name="T13" fmla="*/ 794 h 1188"/>
              <a:gd name="T14" fmla="*/ 490 w 1089"/>
              <a:gd name="T15" fmla="*/ 692 h 1188"/>
              <a:gd name="T16" fmla="*/ 336 w 1089"/>
              <a:gd name="T17" fmla="*/ 999 h 1188"/>
              <a:gd name="T18" fmla="*/ 753 w 1089"/>
              <a:gd name="T19" fmla="*/ 999 h 1188"/>
              <a:gd name="T20" fmla="*/ 869 w 1089"/>
              <a:gd name="T21" fmla="*/ 794 h 1188"/>
              <a:gd name="T22" fmla="*/ 729 w 1089"/>
              <a:gd name="T23" fmla="*/ 721 h 1188"/>
              <a:gd name="T24" fmla="*/ 869 w 1089"/>
              <a:gd name="T25" fmla="*/ 794 h 1188"/>
              <a:gd name="T26" fmla="*/ 1016 w 1089"/>
              <a:gd name="T27" fmla="*/ 285 h 1188"/>
              <a:gd name="T28" fmla="*/ 1080 w 1089"/>
              <a:gd name="T29" fmla="*/ 453 h 1188"/>
              <a:gd name="T30" fmla="*/ 1062 w 1089"/>
              <a:gd name="T31" fmla="*/ 341 h 1188"/>
              <a:gd name="T32" fmla="*/ 810 w 1089"/>
              <a:gd name="T33" fmla="*/ 458 h 1188"/>
              <a:gd name="T34" fmla="*/ 872 w 1089"/>
              <a:gd name="T35" fmla="*/ 474 h 1188"/>
              <a:gd name="T36" fmla="*/ 872 w 1089"/>
              <a:gd name="T37" fmla="*/ 289 h 1188"/>
              <a:gd name="T38" fmla="*/ 758 w 1089"/>
              <a:gd name="T39" fmla="*/ 303 h 1188"/>
              <a:gd name="T40" fmla="*/ 713 w 1089"/>
              <a:gd name="T41" fmla="*/ 335 h 1188"/>
              <a:gd name="T42" fmla="*/ 528 w 1089"/>
              <a:gd name="T43" fmla="*/ 302 h 1188"/>
              <a:gd name="T44" fmla="*/ 528 w 1089"/>
              <a:gd name="T45" fmla="*/ 489 h 1188"/>
              <a:gd name="T46" fmla="*/ 573 w 1089"/>
              <a:gd name="T47" fmla="*/ 329 h 1188"/>
              <a:gd name="T48" fmla="*/ 408 w 1089"/>
              <a:gd name="T49" fmla="*/ 303 h 1188"/>
              <a:gd name="T50" fmla="*/ 408 w 1089"/>
              <a:gd name="T51" fmla="*/ 489 h 1188"/>
              <a:gd name="T52" fmla="*/ 471 w 1089"/>
              <a:gd name="T53" fmla="*/ 320 h 1188"/>
              <a:gd name="T54" fmla="*/ 408 w 1089"/>
              <a:gd name="T55" fmla="*/ 303 h 1188"/>
              <a:gd name="T56" fmla="*/ 329 w 1089"/>
              <a:gd name="T57" fmla="*/ 472 h 1188"/>
              <a:gd name="T58" fmla="*/ 309 w 1089"/>
              <a:gd name="T59" fmla="*/ 303 h 1188"/>
              <a:gd name="T60" fmla="*/ 243 w 1089"/>
              <a:gd name="T61" fmla="*/ 320 h 1188"/>
              <a:gd name="T62" fmla="*/ 379 w 1089"/>
              <a:gd name="T63" fmla="*/ 489 h 1188"/>
              <a:gd name="T64" fmla="*/ 188 w 1089"/>
              <a:gd name="T65" fmla="*/ 298 h 1188"/>
              <a:gd name="T66" fmla="*/ 193 w 1089"/>
              <a:gd name="T67" fmla="*/ 464 h 1188"/>
              <a:gd name="T68" fmla="*/ 114 w 1089"/>
              <a:gd name="T69" fmla="*/ 302 h 1188"/>
              <a:gd name="T70" fmla="*/ 884 w 1089"/>
              <a:gd name="T71" fmla="*/ 16 h 1188"/>
              <a:gd name="T72" fmla="*/ 776 w 1089"/>
              <a:gd name="T73" fmla="*/ 107 h 1188"/>
              <a:gd name="T74" fmla="*/ 776 w 1089"/>
              <a:gd name="T75" fmla="*/ 107 h 1188"/>
              <a:gd name="T76" fmla="*/ 743 w 1089"/>
              <a:gd name="T77" fmla="*/ 36 h 1188"/>
              <a:gd name="T78" fmla="*/ 702 w 1089"/>
              <a:gd name="T79" fmla="*/ 17 h 1188"/>
              <a:gd name="T80" fmla="*/ 640 w 1089"/>
              <a:gd name="T81" fmla="*/ 40 h 1188"/>
              <a:gd name="T82" fmla="*/ 568 w 1089"/>
              <a:gd name="T83" fmla="*/ 4 h 1188"/>
              <a:gd name="T84" fmla="*/ 652 w 1089"/>
              <a:gd name="T85" fmla="*/ 172 h 1188"/>
              <a:gd name="T86" fmla="*/ 714 w 1089"/>
              <a:gd name="T87" fmla="*/ 189 h 1188"/>
              <a:gd name="T88" fmla="*/ 444 w 1089"/>
              <a:gd name="T89" fmla="*/ 120 h 1188"/>
              <a:gd name="T90" fmla="*/ 437 w 1089"/>
              <a:gd name="T91" fmla="*/ 136 h 1188"/>
              <a:gd name="T92" fmla="*/ 509 w 1089"/>
              <a:gd name="T93" fmla="*/ 189 h 1188"/>
              <a:gd name="T94" fmla="*/ 567 w 1089"/>
              <a:gd name="T95" fmla="*/ 169 h 1188"/>
              <a:gd name="T96" fmla="*/ 379 w 1089"/>
              <a:gd name="T97" fmla="*/ 189 h 1188"/>
              <a:gd name="T98" fmla="*/ 164 w 1089"/>
              <a:gd name="T99" fmla="*/ 189 h 1188"/>
              <a:gd name="T100" fmla="*/ 223 w 1089"/>
              <a:gd name="T101" fmla="*/ 197 h 1188"/>
              <a:gd name="T102" fmla="*/ 276 w 1089"/>
              <a:gd name="T103" fmla="*/ 203 h 1188"/>
              <a:gd name="T104" fmla="*/ 336 w 1089"/>
              <a:gd name="T105" fmla="*/ 34 h 1188"/>
              <a:gd name="T106" fmla="*/ 229 w 1089"/>
              <a:gd name="T107" fmla="*/ 148 h 1188"/>
              <a:gd name="T108" fmla="*/ 119 w 1089"/>
              <a:gd name="T109" fmla="*/ 47 h 1188"/>
              <a:gd name="T110" fmla="*/ 164 w 1089"/>
              <a:gd name="T111" fmla="*/ 203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89" h="1188">
                <a:moveTo>
                  <a:pt x="598" y="609"/>
                </a:moveTo>
                <a:cubicBezTo>
                  <a:pt x="598" y="783"/>
                  <a:pt x="598" y="783"/>
                  <a:pt x="598" y="783"/>
                </a:cubicBezTo>
                <a:cubicBezTo>
                  <a:pt x="598" y="850"/>
                  <a:pt x="619" y="904"/>
                  <a:pt x="661" y="944"/>
                </a:cubicBezTo>
                <a:cubicBezTo>
                  <a:pt x="661" y="944"/>
                  <a:pt x="661" y="944"/>
                  <a:pt x="661" y="944"/>
                </a:cubicBezTo>
                <a:cubicBezTo>
                  <a:pt x="661" y="898"/>
                  <a:pt x="661" y="898"/>
                  <a:pt x="661" y="898"/>
                </a:cubicBezTo>
                <a:cubicBezTo>
                  <a:pt x="645" y="869"/>
                  <a:pt x="637" y="834"/>
                  <a:pt x="637" y="794"/>
                </a:cubicBezTo>
                <a:cubicBezTo>
                  <a:pt x="637" y="760"/>
                  <a:pt x="637" y="760"/>
                  <a:pt x="637" y="760"/>
                </a:cubicBezTo>
                <a:cubicBezTo>
                  <a:pt x="690" y="760"/>
                  <a:pt x="690" y="760"/>
                  <a:pt x="690" y="760"/>
                </a:cubicBezTo>
                <a:cubicBezTo>
                  <a:pt x="690" y="760"/>
                  <a:pt x="690" y="929"/>
                  <a:pt x="690" y="937"/>
                </a:cubicBezTo>
                <a:cubicBezTo>
                  <a:pt x="690" y="953"/>
                  <a:pt x="690" y="962"/>
                  <a:pt x="689" y="966"/>
                </a:cubicBezTo>
                <a:cubicBezTo>
                  <a:pt x="682" y="1063"/>
                  <a:pt x="635" y="1128"/>
                  <a:pt x="544" y="1166"/>
                </a:cubicBezTo>
                <a:cubicBezTo>
                  <a:pt x="454" y="1128"/>
                  <a:pt x="406" y="1063"/>
                  <a:pt x="399" y="967"/>
                </a:cubicBezTo>
                <a:cubicBezTo>
                  <a:pt x="461" y="925"/>
                  <a:pt x="490" y="864"/>
                  <a:pt x="490" y="783"/>
                </a:cubicBezTo>
                <a:cubicBezTo>
                  <a:pt x="490" y="760"/>
                  <a:pt x="490" y="760"/>
                  <a:pt x="490" y="760"/>
                </a:cubicBezTo>
                <a:cubicBezTo>
                  <a:pt x="569" y="760"/>
                  <a:pt x="569" y="760"/>
                  <a:pt x="569" y="760"/>
                </a:cubicBezTo>
                <a:cubicBezTo>
                  <a:pt x="569" y="721"/>
                  <a:pt x="569" y="721"/>
                  <a:pt x="569" y="721"/>
                </a:cubicBezTo>
                <a:cubicBezTo>
                  <a:pt x="360" y="721"/>
                  <a:pt x="360" y="721"/>
                  <a:pt x="360" y="721"/>
                </a:cubicBezTo>
                <a:cubicBezTo>
                  <a:pt x="360" y="929"/>
                  <a:pt x="360" y="929"/>
                  <a:pt x="360" y="929"/>
                </a:cubicBezTo>
                <a:cubicBezTo>
                  <a:pt x="360" y="929"/>
                  <a:pt x="360" y="930"/>
                  <a:pt x="360" y="930"/>
                </a:cubicBezTo>
                <a:cubicBezTo>
                  <a:pt x="360" y="930"/>
                  <a:pt x="360" y="930"/>
                  <a:pt x="360" y="930"/>
                </a:cubicBezTo>
                <a:cubicBezTo>
                  <a:pt x="376" y="919"/>
                  <a:pt x="388" y="906"/>
                  <a:pt x="398" y="890"/>
                </a:cubicBezTo>
                <a:cubicBezTo>
                  <a:pt x="398" y="760"/>
                  <a:pt x="398" y="760"/>
                  <a:pt x="398" y="760"/>
                </a:cubicBezTo>
                <a:cubicBezTo>
                  <a:pt x="452" y="760"/>
                  <a:pt x="452" y="760"/>
                  <a:pt x="452" y="760"/>
                </a:cubicBezTo>
                <a:cubicBezTo>
                  <a:pt x="452" y="794"/>
                  <a:pt x="452" y="794"/>
                  <a:pt x="452" y="794"/>
                </a:cubicBezTo>
                <a:cubicBezTo>
                  <a:pt x="452" y="854"/>
                  <a:pt x="434" y="902"/>
                  <a:pt x="398" y="936"/>
                </a:cubicBezTo>
                <a:cubicBezTo>
                  <a:pt x="383" y="951"/>
                  <a:pt x="370" y="959"/>
                  <a:pt x="361" y="964"/>
                </a:cubicBezTo>
                <a:cubicBezTo>
                  <a:pt x="352" y="970"/>
                  <a:pt x="345" y="973"/>
                  <a:pt x="336" y="977"/>
                </a:cubicBezTo>
                <a:cubicBezTo>
                  <a:pt x="257" y="944"/>
                  <a:pt x="219" y="882"/>
                  <a:pt x="219" y="794"/>
                </a:cubicBezTo>
                <a:cubicBezTo>
                  <a:pt x="219" y="648"/>
                  <a:pt x="219" y="648"/>
                  <a:pt x="219" y="648"/>
                </a:cubicBezTo>
                <a:cubicBezTo>
                  <a:pt x="452" y="648"/>
                  <a:pt x="452" y="648"/>
                  <a:pt x="452" y="648"/>
                </a:cubicBezTo>
                <a:cubicBezTo>
                  <a:pt x="452" y="692"/>
                  <a:pt x="452" y="692"/>
                  <a:pt x="452" y="692"/>
                </a:cubicBezTo>
                <a:cubicBezTo>
                  <a:pt x="490" y="692"/>
                  <a:pt x="490" y="692"/>
                  <a:pt x="490" y="692"/>
                </a:cubicBezTo>
                <a:cubicBezTo>
                  <a:pt x="490" y="609"/>
                  <a:pt x="490" y="609"/>
                  <a:pt x="490" y="609"/>
                </a:cubicBezTo>
                <a:cubicBezTo>
                  <a:pt x="181" y="609"/>
                  <a:pt x="181" y="609"/>
                  <a:pt x="181" y="609"/>
                </a:cubicBezTo>
                <a:cubicBezTo>
                  <a:pt x="181" y="783"/>
                  <a:pt x="181" y="783"/>
                  <a:pt x="181" y="783"/>
                </a:cubicBezTo>
                <a:cubicBezTo>
                  <a:pt x="181" y="889"/>
                  <a:pt x="231" y="959"/>
                  <a:pt x="336" y="999"/>
                </a:cubicBezTo>
                <a:cubicBezTo>
                  <a:pt x="346" y="995"/>
                  <a:pt x="355" y="991"/>
                  <a:pt x="364" y="987"/>
                </a:cubicBezTo>
                <a:cubicBezTo>
                  <a:pt x="380" y="1082"/>
                  <a:pt x="439" y="1148"/>
                  <a:pt x="544" y="1188"/>
                </a:cubicBezTo>
                <a:cubicBezTo>
                  <a:pt x="649" y="1148"/>
                  <a:pt x="708" y="1082"/>
                  <a:pt x="724" y="987"/>
                </a:cubicBezTo>
                <a:cubicBezTo>
                  <a:pt x="733" y="991"/>
                  <a:pt x="743" y="995"/>
                  <a:pt x="753" y="999"/>
                </a:cubicBezTo>
                <a:cubicBezTo>
                  <a:pt x="857" y="959"/>
                  <a:pt x="907" y="889"/>
                  <a:pt x="907" y="783"/>
                </a:cubicBezTo>
                <a:cubicBezTo>
                  <a:pt x="907" y="609"/>
                  <a:pt x="907" y="609"/>
                  <a:pt x="907" y="609"/>
                </a:cubicBezTo>
                <a:lnTo>
                  <a:pt x="598" y="609"/>
                </a:lnTo>
                <a:close/>
                <a:moveTo>
                  <a:pt x="869" y="794"/>
                </a:moveTo>
                <a:cubicBezTo>
                  <a:pt x="869" y="882"/>
                  <a:pt x="831" y="944"/>
                  <a:pt x="753" y="977"/>
                </a:cubicBezTo>
                <a:cubicBezTo>
                  <a:pt x="744" y="973"/>
                  <a:pt x="735" y="969"/>
                  <a:pt x="727" y="964"/>
                </a:cubicBezTo>
                <a:cubicBezTo>
                  <a:pt x="728" y="953"/>
                  <a:pt x="729" y="941"/>
                  <a:pt x="729" y="929"/>
                </a:cubicBezTo>
                <a:cubicBezTo>
                  <a:pt x="729" y="721"/>
                  <a:pt x="729" y="721"/>
                  <a:pt x="729" y="721"/>
                </a:cubicBezTo>
                <a:cubicBezTo>
                  <a:pt x="637" y="721"/>
                  <a:pt x="637" y="721"/>
                  <a:pt x="637" y="721"/>
                </a:cubicBezTo>
                <a:cubicBezTo>
                  <a:pt x="637" y="648"/>
                  <a:pt x="637" y="648"/>
                  <a:pt x="637" y="648"/>
                </a:cubicBezTo>
                <a:cubicBezTo>
                  <a:pt x="869" y="648"/>
                  <a:pt x="869" y="648"/>
                  <a:pt x="869" y="648"/>
                </a:cubicBezTo>
                <a:lnTo>
                  <a:pt x="869" y="794"/>
                </a:lnTo>
                <a:close/>
                <a:moveTo>
                  <a:pt x="1062" y="347"/>
                </a:moveTo>
                <a:cubicBezTo>
                  <a:pt x="1074" y="347"/>
                  <a:pt x="1074" y="347"/>
                  <a:pt x="1074" y="347"/>
                </a:cubicBezTo>
                <a:cubicBezTo>
                  <a:pt x="1084" y="298"/>
                  <a:pt x="1084" y="298"/>
                  <a:pt x="1084" y="298"/>
                </a:cubicBezTo>
                <a:cubicBezTo>
                  <a:pt x="1068" y="290"/>
                  <a:pt x="1041" y="285"/>
                  <a:pt x="1016" y="285"/>
                </a:cubicBezTo>
                <a:cubicBezTo>
                  <a:pt x="944" y="285"/>
                  <a:pt x="895" y="331"/>
                  <a:pt x="895" y="392"/>
                </a:cubicBezTo>
                <a:cubicBezTo>
                  <a:pt x="895" y="451"/>
                  <a:pt x="938" y="493"/>
                  <a:pt x="1007" y="493"/>
                </a:cubicBezTo>
                <a:cubicBezTo>
                  <a:pt x="1041" y="493"/>
                  <a:pt x="1069" y="482"/>
                  <a:pt x="1089" y="464"/>
                </a:cubicBezTo>
                <a:cubicBezTo>
                  <a:pt x="1080" y="453"/>
                  <a:pt x="1080" y="453"/>
                  <a:pt x="1080" y="453"/>
                </a:cubicBezTo>
                <a:cubicBezTo>
                  <a:pt x="1062" y="466"/>
                  <a:pt x="1040" y="473"/>
                  <a:pt x="1018" y="473"/>
                </a:cubicBezTo>
                <a:cubicBezTo>
                  <a:pt x="969" y="473"/>
                  <a:pt x="932" y="440"/>
                  <a:pt x="932" y="383"/>
                </a:cubicBezTo>
                <a:cubicBezTo>
                  <a:pt x="932" y="331"/>
                  <a:pt x="962" y="302"/>
                  <a:pt x="1009" y="302"/>
                </a:cubicBezTo>
                <a:cubicBezTo>
                  <a:pt x="1047" y="302"/>
                  <a:pt x="1062" y="313"/>
                  <a:pt x="1062" y="341"/>
                </a:cubicBezTo>
                <a:lnTo>
                  <a:pt x="1062" y="347"/>
                </a:lnTo>
                <a:close/>
                <a:moveTo>
                  <a:pt x="783" y="303"/>
                </a:moveTo>
                <a:cubicBezTo>
                  <a:pt x="808" y="304"/>
                  <a:pt x="810" y="306"/>
                  <a:pt x="810" y="320"/>
                </a:cubicBezTo>
                <a:cubicBezTo>
                  <a:pt x="810" y="458"/>
                  <a:pt x="810" y="458"/>
                  <a:pt x="810" y="458"/>
                </a:cubicBezTo>
                <a:cubicBezTo>
                  <a:pt x="810" y="471"/>
                  <a:pt x="808" y="473"/>
                  <a:pt x="783" y="474"/>
                </a:cubicBezTo>
                <a:cubicBezTo>
                  <a:pt x="783" y="489"/>
                  <a:pt x="783" y="489"/>
                  <a:pt x="783" y="489"/>
                </a:cubicBezTo>
                <a:cubicBezTo>
                  <a:pt x="872" y="489"/>
                  <a:pt x="872" y="489"/>
                  <a:pt x="872" y="489"/>
                </a:cubicBezTo>
                <a:cubicBezTo>
                  <a:pt x="872" y="474"/>
                  <a:pt x="872" y="474"/>
                  <a:pt x="872" y="474"/>
                </a:cubicBezTo>
                <a:cubicBezTo>
                  <a:pt x="847" y="473"/>
                  <a:pt x="845" y="471"/>
                  <a:pt x="845" y="458"/>
                </a:cubicBezTo>
                <a:cubicBezTo>
                  <a:pt x="845" y="320"/>
                  <a:pt x="845" y="320"/>
                  <a:pt x="845" y="320"/>
                </a:cubicBezTo>
                <a:cubicBezTo>
                  <a:pt x="845" y="306"/>
                  <a:pt x="847" y="304"/>
                  <a:pt x="872" y="303"/>
                </a:cubicBezTo>
                <a:cubicBezTo>
                  <a:pt x="872" y="289"/>
                  <a:pt x="872" y="289"/>
                  <a:pt x="872" y="289"/>
                </a:cubicBezTo>
                <a:cubicBezTo>
                  <a:pt x="783" y="289"/>
                  <a:pt x="783" y="289"/>
                  <a:pt x="783" y="289"/>
                </a:cubicBezTo>
                <a:lnTo>
                  <a:pt x="783" y="303"/>
                </a:lnTo>
                <a:close/>
                <a:moveTo>
                  <a:pt x="731" y="335"/>
                </a:moveTo>
                <a:cubicBezTo>
                  <a:pt x="731" y="308"/>
                  <a:pt x="736" y="303"/>
                  <a:pt x="758" y="303"/>
                </a:cubicBezTo>
                <a:cubicBezTo>
                  <a:pt x="758" y="289"/>
                  <a:pt x="758" y="289"/>
                  <a:pt x="758" y="289"/>
                </a:cubicBezTo>
                <a:cubicBezTo>
                  <a:pt x="686" y="289"/>
                  <a:pt x="686" y="289"/>
                  <a:pt x="686" y="289"/>
                </a:cubicBezTo>
                <a:cubicBezTo>
                  <a:pt x="686" y="303"/>
                  <a:pt x="686" y="303"/>
                  <a:pt x="686" y="303"/>
                </a:cubicBezTo>
                <a:cubicBezTo>
                  <a:pt x="708" y="303"/>
                  <a:pt x="713" y="308"/>
                  <a:pt x="713" y="335"/>
                </a:cubicBezTo>
                <a:cubicBezTo>
                  <a:pt x="713" y="436"/>
                  <a:pt x="713" y="436"/>
                  <a:pt x="713" y="436"/>
                </a:cubicBezTo>
                <a:cubicBezTo>
                  <a:pt x="584" y="289"/>
                  <a:pt x="584" y="289"/>
                  <a:pt x="584" y="289"/>
                </a:cubicBezTo>
                <a:cubicBezTo>
                  <a:pt x="526" y="289"/>
                  <a:pt x="526" y="289"/>
                  <a:pt x="526" y="289"/>
                </a:cubicBezTo>
                <a:cubicBezTo>
                  <a:pt x="528" y="302"/>
                  <a:pt x="528" y="302"/>
                  <a:pt x="528" y="302"/>
                </a:cubicBezTo>
                <a:cubicBezTo>
                  <a:pt x="552" y="306"/>
                  <a:pt x="555" y="308"/>
                  <a:pt x="555" y="329"/>
                </a:cubicBezTo>
                <a:cubicBezTo>
                  <a:pt x="555" y="443"/>
                  <a:pt x="555" y="443"/>
                  <a:pt x="555" y="443"/>
                </a:cubicBezTo>
                <a:cubicBezTo>
                  <a:pt x="555" y="469"/>
                  <a:pt x="550" y="474"/>
                  <a:pt x="528" y="474"/>
                </a:cubicBezTo>
                <a:cubicBezTo>
                  <a:pt x="528" y="489"/>
                  <a:pt x="528" y="489"/>
                  <a:pt x="528" y="489"/>
                </a:cubicBezTo>
                <a:cubicBezTo>
                  <a:pt x="600" y="489"/>
                  <a:pt x="600" y="489"/>
                  <a:pt x="600" y="489"/>
                </a:cubicBezTo>
                <a:cubicBezTo>
                  <a:pt x="600" y="474"/>
                  <a:pt x="600" y="474"/>
                  <a:pt x="600" y="474"/>
                </a:cubicBezTo>
                <a:cubicBezTo>
                  <a:pt x="577" y="474"/>
                  <a:pt x="573" y="469"/>
                  <a:pt x="573" y="443"/>
                </a:cubicBezTo>
                <a:cubicBezTo>
                  <a:pt x="573" y="329"/>
                  <a:pt x="573" y="329"/>
                  <a:pt x="573" y="329"/>
                </a:cubicBezTo>
                <a:cubicBezTo>
                  <a:pt x="716" y="491"/>
                  <a:pt x="716" y="491"/>
                  <a:pt x="716" y="491"/>
                </a:cubicBezTo>
                <a:cubicBezTo>
                  <a:pt x="731" y="491"/>
                  <a:pt x="731" y="491"/>
                  <a:pt x="731" y="491"/>
                </a:cubicBezTo>
                <a:lnTo>
                  <a:pt x="731" y="335"/>
                </a:lnTo>
                <a:close/>
                <a:moveTo>
                  <a:pt x="408" y="303"/>
                </a:moveTo>
                <a:cubicBezTo>
                  <a:pt x="433" y="304"/>
                  <a:pt x="436" y="306"/>
                  <a:pt x="436" y="320"/>
                </a:cubicBezTo>
                <a:cubicBezTo>
                  <a:pt x="436" y="458"/>
                  <a:pt x="436" y="458"/>
                  <a:pt x="436" y="458"/>
                </a:cubicBezTo>
                <a:cubicBezTo>
                  <a:pt x="436" y="471"/>
                  <a:pt x="433" y="473"/>
                  <a:pt x="408" y="474"/>
                </a:cubicBezTo>
                <a:cubicBezTo>
                  <a:pt x="408" y="489"/>
                  <a:pt x="408" y="489"/>
                  <a:pt x="408" y="489"/>
                </a:cubicBezTo>
                <a:cubicBezTo>
                  <a:pt x="498" y="489"/>
                  <a:pt x="498" y="489"/>
                  <a:pt x="498" y="489"/>
                </a:cubicBezTo>
                <a:cubicBezTo>
                  <a:pt x="498" y="474"/>
                  <a:pt x="498" y="474"/>
                  <a:pt x="498" y="474"/>
                </a:cubicBezTo>
                <a:cubicBezTo>
                  <a:pt x="473" y="473"/>
                  <a:pt x="471" y="471"/>
                  <a:pt x="471" y="458"/>
                </a:cubicBezTo>
                <a:cubicBezTo>
                  <a:pt x="471" y="320"/>
                  <a:pt x="471" y="320"/>
                  <a:pt x="471" y="320"/>
                </a:cubicBezTo>
                <a:cubicBezTo>
                  <a:pt x="471" y="306"/>
                  <a:pt x="473" y="304"/>
                  <a:pt x="498" y="303"/>
                </a:cubicBezTo>
                <a:cubicBezTo>
                  <a:pt x="498" y="289"/>
                  <a:pt x="498" y="289"/>
                  <a:pt x="498" y="289"/>
                </a:cubicBezTo>
                <a:cubicBezTo>
                  <a:pt x="408" y="289"/>
                  <a:pt x="408" y="289"/>
                  <a:pt x="408" y="289"/>
                </a:cubicBezTo>
                <a:lnTo>
                  <a:pt x="408" y="303"/>
                </a:lnTo>
                <a:close/>
                <a:moveTo>
                  <a:pt x="390" y="431"/>
                </a:moveTo>
                <a:cubicBezTo>
                  <a:pt x="379" y="431"/>
                  <a:pt x="379" y="431"/>
                  <a:pt x="379" y="431"/>
                </a:cubicBezTo>
                <a:cubicBezTo>
                  <a:pt x="374" y="440"/>
                  <a:pt x="374" y="440"/>
                  <a:pt x="374" y="440"/>
                </a:cubicBezTo>
                <a:cubicBezTo>
                  <a:pt x="362" y="466"/>
                  <a:pt x="352" y="472"/>
                  <a:pt x="329" y="472"/>
                </a:cubicBezTo>
                <a:cubicBezTo>
                  <a:pt x="292" y="472"/>
                  <a:pt x="292" y="472"/>
                  <a:pt x="292" y="472"/>
                </a:cubicBezTo>
                <a:cubicBezTo>
                  <a:pt x="279" y="472"/>
                  <a:pt x="278" y="467"/>
                  <a:pt x="278" y="449"/>
                </a:cubicBezTo>
                <a:cubicBezTo>
                  <a:pt x="278" y="320"/>
                  <a:pt x="278" y="320"/>
                  <a:pt x="278" y="320"/>
                </a:cubicBezTo>
                <a:cubicBezTo>
                  <a:pt x="278" y="306"/>
                  <a:pt x="280" y="303"/>
                  <a:pt x="309" y="303"/>
                </a:cubicBezTo>
                <a:cubicBezTo>
                  <a:pt x="309" y="289"/>
                  <a:pt x="309" y="289"/>
                  <a:pt x="309" y="289"/>
                </a:cubicBezTo>
                <a:cubicBezTo>
                  <a:pt x="217" y="289"/>
                  <a:pt x="217" y="289"/>
                  <a:pt x="217" y="289"/>
                </a:cubicBezTo>
                <a:cubicBezTo>
                  <a:pt x="217" y="303"/>
                  <a:pt x="217" y="303"/>
                  <a:pt x="217" y="303"/>
                </a:cubicBezTo>
                <a:cubicBezTo>
                  <a:pt x="241" y="304"/>
                  <a:pt x="243" y="306"/>
                  <a:pt x="243" y="320"/>
                </a:cubicBezTo>
                <a:cubicBezTo>
                  <a:pt x="243" y="446"/>
                  <a:pt x="243" y="446"/>
                  <a:pt x="243" y="446"/>
                </a:cubicBezTo>
                <a:cubicBezTo>
                  <a:pt x="243" y="469"/>
                  <a:pt x="241" y="471"/>
                  <a:pt x="219" y="475"/>
                </a:cubicBezTo>
                <a:cubicBezTo>
                  <a:pt x="219" y="489"/>
                  <a:pt x="219" y="489"/>
                  <a:pt x="219" y="489"/>
                </a:cubicBezTo>
                <a:cubicBezTo>
                  <a:pt x="379" y="489"/>
                  <a:pt x="379" y="489"/>
                  <a:pt x="379" y="489"/>
                </a:cubicBezTo>
                <a:lnTo>
                  <a:pt x="390" y="431"/>
                </a:lnTo>
                <a:close/>
                <a:moveTo>
                  <a:pt x="167" y="347"/>
                </a:moveTo>
                <a:cubicBezTo>
                  <a:pt x="179" y="347"/>
                  <a:pt x="179" y="347"/>
                  <a:pt x="179" y="347"/>
                </a:cubicBezTo>
                <a:cubicBezTo>
                  <a:pt x="188" y="298"/>
                  <a:pt x="188" y="298"/>
                  <a:pt x="188" y="298"/>
                </a:cubicBezTo>
                <a:cubicBezTo>
                  <a:pt x="172" y="290"/>
                  <a:pt x="146" y="285"/>
                  <a:pt x="120" y="285"/>
                </a:cubicBezTo>
                <a:cubicBezTo>
                  <a:pt x="49" y="285"/>
                  <a:pt x="0" y="331"/>
                  <a:pt x="0" y="392"/>
                </a:cubicBezTo>
                <a:cubicBezTo>
                  <a:pt x="0" y="451"/>
                  <a:pt x="43" y="493"/>
                  <a:pt x="112" y="493"/>
                </a:cubicBezTo>
                <a:cubicBezTo>
                  <a:pt x="146" y="493"/>
                  <a:pt x="174" y="482"/>
                  <a:pt x="193" y="464"/>
                </a:cubicBezTo>
                <a:cubicBezTo>
                  <a:pt x="185" y="453"/>
                  <a:pt x="185" y="453"/>
                  <a:pt x="185" y="453"/>
                </a:cubicBezTo>
                <a:cubicBezTo>
                  <a:pt x="167" y="466"/>
                  <a:pt x="145" y="473"/>
                  <a:pt x="123" y="473"/>
                </a:cubicBezTo>
                <a:cubicBezTo>
                  <a:pt x="74" y="473"/>
                  <a:pt x="37" y="440"/>
                  <a:pt x="37" y="383"/>
                </a:cubicBezTo>
                <a:cubicBezTo>
                  <a:pt x="37" y="331"/>
                  <a:pt x="66" y="302"/>
                  <a:pt x="114" y="302"/>
                </a:cubicBezTo>
                <a:cubicBezTo>
                  <a:pt x="152" y="302"/>
                  <a:pt x="167" y="313"/>
                  <a:pt x="167" y="341"/>
                </a:cubicBezTo>
                <a:lnTo>
                  <a:pt x="167" y="347"/>
                </a:lnTo>
                <a:close/>
                <a:moveTo>
                  <a:pt x="813" y="98"/>
                </a:moveTo>
                <a:cubicBezTo>
                  <a:pt x="813" y="45"/>
                  <a:pt x="840" y="16"/>
                  <a:pt x="884" y="16"/>
                </a:cubicBezTo>
                <a:cubicBezTo>
                  <a:pt x="930" y="16"/>
                  <a:pt x="960" y="50"/>
                  <a:pt x="960" y="109"/>
                </a:cubicBezTo>
                <a:cubicBezTo>
                  <a:pt x="960" y="162"/>
                  <a:pt x="933" y="190"/>
                  <a:pt x="889" y="190"/>
                </a:cubicBezTo>
                <a:cubicBezTo>
                  <a:pt x="843" y="190"/>
                  <a:pt x="813" y="156"/>
                  <a:pt x="813" y="98"/>
                </a:cubicBezTo>
                <a:moveTo>
                  <a:pt x="776" y="107"/>
                </a:moveTo>
                <a:cubicBezTo>
                  <a:pt x="776" y="167"/>
                  <a:pt x="816" y="207"/>
                  <a:pt x="883" y="207"/>
                </a:cubicBezTo>
                <a:cubicBezTo>
                  <a:pt x="951" y="207"/>
                  <a:pt x="997" y="163"/>
                  <a:pt x="997" y="100"/>
                </a:cubicBezTo>
                <a:cubicBezTo>
                  <a:pt x="997" y="40"/>
                  <a:pt x="957" y="0"/>
                  <a:pt x="890" y="0"/>
                </a:cubicBezTo>
                <a:cubicBezTo>
                  <a:pt x="822" y="0"/>
                  <a:pt x="776" y="44"/>
                  <a:pt x="776" y="107"/>
                </a:cubicBezTo>
                <a:moveTo>
                  <a:pt x="714" y="189"/>
                </a:moveTo>
                <a:cubicBezTo>
                  <a:pt x="689" y="188"/>
                  <a:pt x="687" y="186"/>
                  <a:pt x="687" y="172"/>
                </a:cubicBezTo>
                <a:cubicBezTo>
                  <a:pt x="687" y="115"/>
                  <a:pt x="687" y="115"/>
                  <a:pt x="687" y="115"/>
                </a:cubicBezTo>
                <a:cubicBezTo>
                  <a:pt x="743" y="36"/>
                  <a:pt x="743" y="36"/>
                  <a:pt x="743" y="36"/>
                </a:cubicBezTo>
                <a:cubicBezTo>
                  <a:pt x="753" y="22"/>
                  <a:pt x="756" y="18"/>
                  <a:pt x="771" y="18"/>
                </a:cubicBezTo>
                <a:cubicBezTo>
                  <a:pt x="771" y="4"/>
                  <a:pt x="771" y="4"/>
                  <a:pt x="771" y="4"/>
                </a:cubicBezTo>
                <a:cubicBezTo>
                  <a:pt x="702" y="4"/>
                  <a:pt x="702" y="4"/>
                  <a:pt x="702" y="4"/>
                </a:cubicBezTo>
                <a:cubicBezTo>
                  <a:pt x="702" y="17"/>
                  <a:pt x="702" y="17"/>
                  <a:pt x="702" y="17"/>
                </a:cubicBezTo>
                <a:cubicBezTo>
                  <a:pt x="720" y="18"/>
                  <a:pt x="724" y="21"/>
                  <a:pt x="724" y="27"/>
                </a:cubicBezTo>
                <a:cubicBezTo>
                  <a:pt x="724" y="31"/>
                  <a:pt x="722" y="36"/>
                  <a:pt x="718" y="42"/>
                </a:cubicBezTo>
                <a:cubicBezTo>
                  <a:pt x="679" y="97"/>
                  <a:pt x="679" y="97"/>
                  <a:pt x="679" y="97"/>
                </a:cubicBezTo>
                <a:cubicBezTo>
                  <a:pt x="640" y="40"/>
                  <a:pt x="640" y="40"/>
                  <a:pt x="640" y="40"/>
                </a:cubicBezTo>
                <a:cubicBezTo>
                  <a:pt x="636" y="34"/>
                  <a:pt x="634" y="31"/>
                  <a:pt x="634" y="27"/>
                </a:cubicBezTo>
                <a:cubicBezTo>
                  <a:pt x="634" y="21"/>
                  <a:pt x="639" y="18"/>
                  <a:pt x="657" y="17"/>
                </a:cubicBezTo>
                <a:cubicBezTo>
                  <a:pt x="657" y="4"/>
                  <a:pt x="657" y="4"/>
                  <a:pt x="657" y="4"/>
                </a:cubicBezTo>
                <a:cubicBezTo>
                  <a:pt x="568" y="4"/>
                  <a:pt x="568" y="4"/>
                  <a:pt x="568" y="4"/>
                </a:cubicBezTo>
                <a:cubicBezTo>
                  <a:pt x="568" y="18"/>
                  <a:pt x="568" y="18"/>
                  <a:pt x="568" y="18"/>
                </a:cubicBezTo>
                <a:cubicBezTo>
                  <a:pt x="581" y="18"/>
                  <a:pt x="585" y="22"/>
                  <a:pt x="595" y="36"/>
                </a:cubicBezTo>
                <a:cubicBezTo>
                  <a:pt x="652" y="117"/>
                  <a:pt x="652" y="117"/>
                  <a:pt x="652" y="117"/>
                </a:cubicBezTo>
                <a:cubicBezTo>
                  <a:pt x="652" y="172"/>
                  <a:pt x="652" y="172"/>
                  <a:pt x="652" y="172"/>
                </a:cubicBezTo>
                <a:cubicBezTo>
                  <a:pt x="652" y="186"/>
                  <a:pt x="650" y="188"/>
                  <a:pt x="625" y="189"/>
                </a:cubicBezTo>
                <a:cubicBezTo>
                  <a:pt x="625" y="203"/>
                  <a:pt x="625" y="203"/>
                  <a:pt x="625" y="203"/>
                </a:cubicBezTo>
                <a:cubicBezTo>
                  <a:pt x="714" y="203"/>
                  <a:pt x="714" y="203"/>
                  <a:pt x="714" y="203"/>
                </a:cubicBezTo>
                <a:lnTo>
                  <a:pt x="714" y="189"/>
                </a:lnTo>
                <a:close/>
                <a:moveTo>
                  <a:pt x="444" y="120"/>
                </a:moveTo>
                <a:cubicBezTo>
                  <a:pt x="476" y="47"/>
                  <a:pt x="476" y="47"/>
                  <a:pt x="476" y="47"/>
                </a:cubicBezTo>
                <a:cubicBezTo>
                  <a:pt x="508" y="120"/>
                  <a:pt x="508" y="120"/>
                  <a:pt x="508" y="120"/>
                </a:cubicBezTo>
                <a:lnTo>
                  <a:pt x="444" y="120"/>
                </a:lnTo>
                <a:close/>
                <a:moveTo>
                  <a:pt x="446" y="189"/>
                </a:moveTo>
                <a:cubicBezTo>
                  <a:pt x="427" y="189"/>
                  <a:pt x="421" y="185"/>
                  <a:pt x="421" y="176"/>
                </a:cubicBezTo>
                <a:cubicBezTo>
                  <a:pt x="421" y="173"/>
                  <a:pt x="423" y="168"/>
                  <a:pt x="425" y="164"/>
                </a:cubicBezTo>
                <a:cubicBezTo>
                  <a:pt x="437" y="136"/>
                  <a:pt x="437" y="136"/>
                  <a:pt x="437" y="136"/>
                </a:cubicBezTo>
                <a:cubicBezTo>
                  <a:pt x="515" y="136"/>
                  <a:pt x="515" y="136"/>
                  <a:pt x="515" y="136"/>
                </a:cubicBezTo>
                <a:cubicBezTo>
                  <a:pt x="528" y="167"/>
                  <a:pt x="528" y="167"/>
                  <a:pt x="528" y="167"/>
                </a:cubicBezTo>
                <a:cubicBezTo>
                  <a:pt x="530" y="171"/>
                  <a:pt x="531" y="175"/>
                  <a:pt x="531" y="178"/>
                </a:cubicBezTo>
                <a:cubicBezTo>
                  <a:pt x="531" y="186"/>
                  <a:pt x="526" y="189"/>
                  <a:pt x="509" y="189"/>
                </a:cubicBezTo>
                <a:cubicBezTo>
                  <a:pt x="509" y="203"/>
                  <a:pt x="509" y="203"/>
                  <a:pt x="509" y="203"/>
                </a:cubicBezTo>
                <a:cubicBezTo>
                  <a:pt x="591" y="203"/>
                  <a:pt x="591" y="203"/>
                  <a:pt x="591" y="203"/>
                </a:cubicBezTo>
                <a:cubicBezTo>
                  <a:pt x="591" y="189"/>
                  <a:pt x="591" y="189"/>
                  <a:pt x="591" y="189"/>
                </a:cubicBezTo>
                <a:cubicBezTo>
                  <a:pt x="576" y="188"/>
                  <a:pt x="574" y="185"/>
                  <a:pt x="567" y="169"/>
                </a:cubicBezTo>
                <a:cubicBezTo>
                  <a:pt x="492" y="1"/>
                  <a:pt x="492" y="1"/>
                  <a:pt x="492" y="1"/>
                </a:cubicBezTo>
                <a:cubicBezTo>
                  <a:pt x="478" y="1"/>
                  <a:pt x="478" y="1"/>
                  <a:pt x="478" y="1"/>
                </a:cubicBezTo>
                <a:cubicBezTo>
                  <a:pt x="403" y="169"/>
                  <a:pt x="403" y="169"/>
                  <a:pt x="403" y="169"/>
                </a:cubicBezTo>
                <a:cubicBezTo>
                  <a:pt x="397" y="185"/>
                  <a:pt x="394" y="188"/>
                  <a:pt x="379" y="189"/>
                </a:cubicBezTo>
                <a:cubicBezTo>
                  <a:pt x="379" y="203"/>
                  <a:pt x="379" y="203"/>
                  <a:pt x="379" y="203"/>
                </a:cubicBezTo>
                <a:cubicBezTo>
                  <a:pt x="446" y="203"/>
                  <a:pt x="446" y="203"/>
                  <a:pt x="446" y="203"/>
                </a:cubicBezTo>
                <a:lnTo>
                  <a:pt x="446" y="189"/>
                </a:lnTo>
                <a:close/>
                <a:moveTo>
                  <a:pt x="164" y="189"/>
                </a:moveTo>
                <a:cubicBezTo>
                  <a:pt x="142" y="189"/>
                  <a:pt x="137" y="184"/>
                  <a:pt x="137" y="157"/>
                </a:cubicBezTo>
                <a:cubicBezTo>
                  <a:pt x="137" y="42"/>
                  <a:pt x="137" y="42"/>
                  <a:pt x="137" y="42"/>
                </a:cubicBezTo>
                <a:cubicBezTo>
                  <a:pt x="216" y="197"/>
                  <a:pt x="216" y="197"/>
                  <a:pt x="216" y="197"/>
                </a:cubicBezTo>
                <a:cubicBezTo>
                  <a:pt x="223" y="197"/>
                  <a:pt x="223" y="197"/>
                  <a:pt x="223" y="197"/>
                </a:cubicBezTo>
                <a:cubicBezTo>
                  <a:pt x="301" y="42"/>
                  <a:pt x="301" y="42"/>
                  <a:pt x="301" y="42"/>
                </a:cubicBezTo>
                <a:cubicBezTo>
                  <a:pt x="301" y="172"/>
                  <a:pt x="301" y="172"/>
                  <a:pt x="301" y="172"/>
                </a:cubicBezTo>
                <a:cubicBezTo>
                  <a:pt x="301" y="186"/>
                  <a:pt x="299" y="188"/>
                  <a:pt x="276" y="189"/>
                </a:cubicBezTo>
                <a:cubicBezTo>
                  <a:pt x="276" y="203"/>
                  <a:pt x="276" y="203"/>
                  <a:pt x="276" y="203"/>
                </a:cubicBezTo>
                <a:cubicBezTo>
                  <a:pt x="362" y="203"/>
                  <a:pt x="362" y="203"/>
                  <a:pt x="362" y="203"/>
                </a:cubicBezTo>
                <a:cubicBezTo>
                  <a:pt x="362" y="189"/>
                  <a:pt x="362" y="189"/>
                  <a:pt x="362" y="189"/>
                </a:cubicBezTo>
                <a:cubicBezTo>
                  <a:pt x="338" y="188"/>
                  <a:pt x="336" y="186"/>
                  <a:pt x="336" y="172"/>
                </a:cubicBezTo>
                <a:cubicBezTo>
                  <a:pt x="336" y="34"/>
                  <a:pt x="336" y="34"/>
                  <a:pt x="336" y="34"/>
                </a:cubicBezTo>
                <a:cubicBezTo>
                  <a:pt x="336" y="21"/>
                  <a:pt x="338" y="19"/>
                  <a:pt x="362" y="18"/>
                </a:cubicBezTo>
                <a:cubicBezTo>
                  <a:pt x="362" y="4"/>
                  <a:pt x="362" y="4"/>
                  <a:pt x="362" y="4"/>
                </a:cubicBezTo>
                <a:cubicBezTo>
                  <a:pt x="302" y="4"/>
                  <a:pt x="302" y="4"/>
                  <a:pt x="302" y="4"/>
                </a:cubicBezTo>
                <a:cubicBezTo>
                  <a:pt x="229" y="148"/>
                  <a:pt x="229" y="148"/>
                  <a:pt x="229" y="148"/>
                </a:cubicBezTo>
                <a:cubicBezTo>
                  <a:pt x="156" y="4"/>
                  <a:pt x="156" y="4"/>
                  <a:pt x="156" y="4"/>
                </a:cubicBezTo>
                <a:cubicBezTo>
                  <a:pt x="92" y="4"/>
                  <a:pt x="92" y="4"/>
                  <a:pt x="92" y="4"/>
                </a:cubicBezTo>
                <a:cubicBezTo>
                  <a:pt x="92" y="17"/>
                  <a:pt x="92" y="17"/>
                  <a:pt x="92" y="17"/>
                </a:cubicBezTo>
                <a:cubicBezTo>
                  <a:pt x="115" y="20"/>
                  <a:pt x="119" y="22"/>
                  <a:pt x="119" y="47"/>
                </a:cubicBezTo>
                <a:cubicBezTo>
                  <a:pt x="119" y="157"/>
                  <a:pt x="119" y="157"/>
                  <a:pt x="119" y="157"/>
                </a:cubicBezTo>
                <a:cubicBezTo>
                  <a:pt x="119" y="184"/>
                  <a:pt x="114" y="189"/>
                  <a:pt x="92" y="189"/>
                </a:cubicBezTo>
                <a:cubicBezTo>
                  <a:pt x="92" y="203"/>
                  <a:pt x="92" y="203"/>
                  <a:pt x="92" y="203"/>
                </a:cubicBezTo>
                <a:cubicBezTo>
                  <a:pt x="164" y="203"/>
                  <a:pt x="164" y="203"/>
                  <a:pt x="164" y="203"/>
                </a:cubicBezTo>
                <a:lnTo>
                  <a:pt x="164" y="189"/>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Text Box 544">
            <a:extLst>
              <a:ext uri="{FF2B5EF4-FFF2-40B4-BE49-F238E27FC236}">
                <a16:creationId xmlns:a16="http://schemas.microsoft.com/office/drawing/2014/main" id="{D28B71C0-71E2-4B55-8C80-30B4505C2ABD}"/>
              </a:ext>
            </a:extLst>
          </p:cNvPr>
          <p:cNvSpPr txBox="1">
            <a:spLocks noChangeArrowheads="1"/>
          </p:cNvSpPr>
          <p:nvPr userDrawn="1"/>
        </p:nvSpPr>
        <p:spPr bwMode="auto">
          <a:xfrm>
            <a:off x="682172" y="15375408"/>
            <a:ext cx="3648449" cy="236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rIns="0">
            <a:noAutofit/>
          </a:bodyPr>
          <a:lstStyle>
            <a:lvl1pPr defTabSz="3370263">
              <a:defRPr>
                <a:solidFill>
                  <a:schemeClr val="tx1"/>
                </a:solidFill>
                <a:latin typeface="Arial" charset="0"/>
                <a:cs typeface="Arial" charset="0"/>
              </a:defRPr>
            </a:lvl1pPr>
            <a:lvl2pPr defTabSz="3370263">
              <a:defRPr>
                <a:solidFill>
                  <a:schemeClr val="tx1"/>
                </a:solidFill>
                <a:latin typeface="Arial" charset="0"/>
                <a:cs typeface="Arial" charset="0"/>
              </a:defRPr>
            </a:lvl2pPr>
            <a:lvl3pPr defTabSz="3370263">
              <a:defRPr>
                <a:solidFill>
                  <a:schemeClr val="tx1"/>
                </a:solidFill>
                <a:latin typeface="Arial" charset="0"/>
                <a:cs typeface="Arial" charset="0"/>
              </a:defRPr>
            </a:lvl3pPr>
            <a:lvl4pPr defTabSz="3370263">
              <a:defRPr>
                <a:solidFill>
                  <a:schemeClr val="tx1"/>
                </a:solidFill>
                <a:latin typeface="Arial" charset="0"/>
                <a:cs typeface="Arial" charset="0"/>
              </a:defRPr>
            </a:lvl4pPr>
            <a:lvl5pPr defTabSz="3370263">
              <a:defRPr>
                <a:solidFill>
                  <a:schemeClr val="tx1"/>
                </a:solidFill>
                <a:latin typeface="Arial" charset="0"/>
                <a:cs typeface="Arial" charset="0"/>
              </a:defRPr>
            </a:lvl5pPr>
            <a:lvl6pPr defTabSz="3370263" fontAlgn="base">
              <a:spcBef>
                <a:spcPct val="0"/>
              </a:spcBef>
              <a:spcAft>
                <a:spcPct val="0"/>
              </a:spcAft>
              <a:defRPr>
                <a:solidFill>
                  <a:schemeClr val="tx1"/>
                </a:solidFill>
                <a:latin typeface="Arial" charset="0"/>
                <a:cs typeface="Arial" charset="0"/>
              </a:defRPr>
            </a:lvl6pPr>
            <a:lvl7pPr defTabSz="3370263" fontAlgn="base">
              <a:spcBef>
                <a:spcPct val="0"/>
              </a:spcBef>
              <a:spcAft>
                <a:spcPct val="0"/>
              </a:spcAft>
              <a:defRPr>
                <a:solidFill>
                  <a:schemeClr val="tx1"/>
                </a:solidFill>
                <a:latin typeface="Arial" charset="0"/>
                <a:cs typeface="Arial" charset="0"/>
              </a:defRPr>
            </a:lvl7pPr>
            <a:lvl8pPr defTabSz="3370263" fontAlgn="base">
              <a:spcBef>
                <a:spcPct val="0"/>
              </a:spcBef>
              <a:spcAft>
                <a:spcPct val="0"/>
              </a:spcAft>
              <a:defRPr>
                <a:solidFill>
                  <a:schemeClr val="tx1"/>
                </a:solidFill>
                <a:latin typeface="Arial" charset="0"/>
                <a:cs typeface="Arial" charset="0"/>
              </a:defRPr>
            </a:lvl8pPr>
            <a:lvl9pPr defTabSz="3370263" fontAlgn="base">
              <a:spcBef>
                <a:spcPct val="0"/>
              </a:spcBef>
              <a:spcAft>
                <a:spcPct val="0"/>
              </a:spcAft>
              <a:defRPr>
                <a:solidFill>
                  <a:schemeClr val="tx1"/>
                </a:solidFill>
                <a:latin typeface="Arial" charset="0"/>
                <a:cs typeface="Arial" charset="0"/>
              </a:defRPr>
            </a:lvl9pPr>
          </a:lstStyle>
          <a:p>
            <a:pPr algn="l">
              <a:lnSpc>
                <a:spcPct val="90000"/>
              </a:lnSpc>
            </a:pPr>
            <a:r>
              <a:rPr lang="en-US" sz="800" b="1" dirty="0">
                <a:solidFill>
                  <a:schemeClr val="bg2"/>
                </a:solidFill>
                <a:sym typeface="Symbol" pitchFamily="18" charset="2"/>
              </a:rPr>
              <a:t>© </a:t>
            </a:r>
            <a:fld id="{7D229EB5-A8B1-4461-8913-017BB338427C}" type="datetimeyyyy">
              <a:rPr lang="en-US" sz="800" b="1" smtClean="0">
                <a:solidFill>
                  <a:schemeClr val="bg2"/>
                </a:solidFill>
                <a:sym typeface="Symbol" pitchFamily="18" charset="2"/>
              </a:rPr>
              <a:t>2022</a:t>
            </a:fld>
            <a:r>
              <a:rPr lang="en-US" sz="800" b="1" dirty="0">
                <a:solidFill>
                  <a:schemeClr val="bg2"/>
                </a:solidFill>
                <a:sym typeface="Symbol" pitchFamily="18" charset="2"/>
              </a:rPr>
              <a:t> Mayo Foundation for Medical Education and Research</a:t>
            </a:r>
          </a:p>
        </p:txBody>
      </p:sp>
    </p:spTree>
    <p:extLst>
      <p:ext uri="{BB962C8B-B14F-4D97-AF65-F5344CB8AC3E}">
        <p14:creationId xmlns:p14="http://schemas.microsoft.com/office/powerpoint/2010/main" val="1244829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Better Poster (QR co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66B2494-507C-4325-9B6B-FEF12E5A797F}"/>
              </a:ext>
            </a:extLst>
          </p:cNvPr>
          <p:cNvSpPr/>
          <p:nvPr userDrawn="1"/>
        </p:nvSpPr>
        <p:spPr>
          <a:xfrm>
            <a:off x="0" y="0"/>
            <a:ext cx="25786080" cy="1600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Box 544">
            <a:extLst>
              <a:ext uri="{FF2B5EF4-FFF2-40B4-BE49-F238E27FC236}">
                <a16:creationId xmlns:a16="http://schemas.microsoft.com/office/drawing/2014/main" id="{9D9952AF-8226-412D-8D2D-B0F0C038A049}"/>
              </a:ext>
            </a:extLst>
          </p:cNvPr>
          <p:cNvSpPr txBox="1">
            <a:spLocks noChangeArrowheads="1"/>
          </p:cNvSpPr>
          <p:nvPr userDrawn="1"/>
        </p:nvSpPr>
        <p:spPr bwMode="auto">
          <a:xfrm>
            <a:off x="1172611" y="15375408"/>
            <a:ext cx="3648449" cy="236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rIns="0">
            <a:noAutofit/>
          </a:bodyPr>
          <a:lstStyle>
            <a:lvl1pPr defTabSz="3370263">
              <a:defRPr>
                <a:solidFill>
                  <a:schemeClr val="tx1"/>
                </a:solidFill>
                <a:latin typeface="Arial" charset="0"/>
                <a:cs typeface="Arial" charset="0"/>
              </a:defRPr>
            </a:lvl1pPr>
            <a:lvl2pPr defTabSz="3370263">
              <a:defRPr>
                <a:solidFill>
                  <a:schemeClr val="tx1"/>
                </a:solidFill>
                <a:latin typeface="Arial" charset="0"/>
                <a:cs typeface="Arial" charset="0"/>
              </a:defRPr>
            </a:lvl2pPr>
            <a:lvl3pPr defTabSz="3370263">
              <a:defRPr>
                <a:solidFill>
                  <a:schemeClr val="tx1"/>
                </a:solidFill>
                <a:latin typeface="Arial" charset="0"/>
                <a:cs typeface="Arial" charset="0"/>
              </a:defRPr>
            </a:lvl3pPr>
            <a:lvl4pPr defTabSz="3370263">
              <a:defRPr>
                <a:solidFill>
                  <a:schemeClr val="tx1"/>
                </a:solidFill>
                <a:latin typeface="Arial" charset="0"/>
                <a:cs typeface="Arial" charset="0"/>
              </a:defRPr>
            </a:lvl4pPr>
            <a:lvl5pPr defTabSz="3370263">
              <a:defRPr>
                <a:solidFill>
                  <a:schemeClr val="tx1"/>
                </a:solidFill>
                <a:latin typeface="Arial" charset="0"/>
                <a:cs typeface="Arial" charset="0"/>
              </a:defRPr>
            </a:lvl5pPr>
            <a:lvl6pPr defTabSz="3370263" fontAlgn="base">
              <a:spcBef>
                <a:spcPct val="0"/>
              </a:spcBef>
              <a:spcAft>
                <a:spcPct val="0"/>
              </a:spcAft>
              <a:defRPr>
                <a:solidFill>
                  <a:schemeClr val="tx1"/>
                </a:solidFill>
                <a:latin typeface="Arial" charset="0"/>
                <a:cs typeface="Arial" charset="0"/>
              </a:defRPr>
            </a:lvl6pPr>
            <a:lvl7pPr defTabSz="3370263" fontAlgn="base">
              <a:spcBef>
                <a:spcPct val="0"/>
              </a:spcBef>
              <a:spcAft>
                <a:spcPct val="0"/>
              </a:spcAft>
              <a:defRPr>
                <a:solidFill>
                  <a:schemeClr val="tx1"/>
                </a:solidFill>
                <a:latin typeface="Arial" charset="0"/>
                <a:cs typeface="Arial" charset="0"/>
              </a:defRPr>
            </a:lvl7pPr>
            <a:lvl8pPr defTabSz="3370263" fontAlgn="base">
              <a:spcBef>
                <a:spcPct val="0"/>
              </a:spcBef>
              <a:spcAft>
                <a:spcPct val="0"/>
              </a:spcAft>
              <a:defRPr>
                <a:solidFill>
                  <a:schemeClr val="tx1"/>
                </a:solidFill>
                <a:latin typeface="Arial" charset="0"/>
                <a:cs typeface="Arial" charset="0"/>
              </a:defRPr>
            </a:lvl8pPr>
            <a:lvl9pPr defTabSz="3370263" fontAlgn="base">
              <a:spcBef>
                <a:spcPct val="0"/>
              </a:spcBef>
              <a:spcAft>
                <a:spcPct val="0"/>
              </a:spcAft>
              <a:defRPr>
                <a:solidFill>
                  <a:schemeClr val="tx1"/>
                </a:solidFill>
                <a:latin typeface="Arial" charset="0"/>
                <a:cs typeface="Arial" charset="0"/>
              </a:defRPr>
            </a:lvl9pPr>
          </a:lstStyle>
          <a:p>
            <a:pPr algn="l">
              <a:lnSpc>
                <a:spcPct val="90000"/>
              </a:lnSpc>
            </a:pPr>
            <a:r>
              <a:rPr lang="en-US" sz="800" b="1" dirty="0">
                <a:solidFill>
                  <a:schemeClr val="bg2"/>
                </a:solidFill>
                <a:sym typeface="Symbol" pitchFamily="18" charset="2"/>
              </a:rPr>
              <a:t>© </a:t>
            </a:r>
            <a:fld id="{7D229EB5-A8B1-4461-8913-017BB338427C}" type="datetimeyyyy">
              <a:rPr lang="en-US" sz="800" b="1" smtClean="0">
                <a:solidFill>
                  <a:schemeClr val="bg2"/>
                </a:solidFill>
                <a:sym typeface="Symbol" pitchFamily="18" charset="2"/>
              </a:rPr>
              <a:t>2022</a:t>
            </a:fld>
            <a:r>
              <a:rPr lang="en-US" sz="800" b="1" dirty="0">
                <a:solidFill>
                  <a:schemeClr val="bg2"/>
                </a:solidFill>
                <a:sym typeface="Symbol" pitchFamily="18" charset="2"/>
              </a:rPr>
              <a:t> Mayo Foundation for Medical Education and Research</a:t>
            </a:r>
          </a:p>
        </p:txBody>
      </p:sp>
      <p:sp>
        <p:nvSpPr>
          <p:cNvPr id="9" name="Freeform 6">
            <a:extLst>
              <a:ext uri="{FF2B5EF4-FFF2-40B4-BE49-F238E27FC236}">
                <a16:creationId xmlns:a16="http://schemas.microsoft.com/office/drawing/2014/main" id="{0FF7DD3C-DD1F-41B2-8C8F-BF0EA8D97575}"/>
              </a:ext>
            </a:extLst>
          </p:cNvPr>
          <p:cNvSpPr>
            <a:spLocks noChangeAspect="1" noEditPoints="1"/>
          </p:cNvSpPr>
          <p:nvPr userDrawn="1"/>
        </p:nvSpPr>
        <p:spPr bwMode="auto">
          <a:xfrm>
            <a:off x="1117599" y="1117600"/>
            <a:ext cx="2346809" cy="2651760"/>
          </a:xfrm>
          <a:custGeom>
            <a:avLst/>
            <a:gdLst>
              <a:gd name="T0" fmla="*/ 661 w 1089"/>
              <a:gd name="T1" fmla="*/ 944 h 1188"/>
              <a:gd name="T2" fmla="*/ 690 w 1089"/>
              <a:gd name="T3" fmla="*/ 760 h 1188"/>
              <a:gd name="T4" fmla="*/ 399 w 1089"/>
              <a:gd name="T5" fmla="*/ 967 h 1188"/>
              <a:gd name="T6" fmla="*/ 569 w 1089"/>
              <a:gd name="T7" fmla="*/ 721 h 1188"/>
              <a:gd name="T8" fmla="*/ 360 w 1089"/>
              <a:gd name="T9" fmla="*/ 930 h 1188"/>
              <a:gd name="T10" fmla="*/ 452 w 1089"/>
              <a:gd name="T11" fmla="*/ 794 h 1188"/>
              <a:gd name="T12" fmla="*/ 219 w 1089"/>
              <a:gd name="T13" fmla="*/ 794 h 1188"/>
              <a:gd name="T14" fmla="*/ 490 w 1089"/>
              <a:gd name="T15" fmla="*/ 692 h 1188"/>
              <a:gd name="T16" fmla="*/ 336 w 1089"/>
              <a:gd name="T17" fmla="*/ 999 h 1188"/>
              <a:gd name="T18" fmla="*/ 753 w 1089"/>
              <a:gd name="T19" fmla="*/ 999 h 1188"/>
              <a:gd name="T20" fmla="*/ 869 w 1089"/>
              <a:gd name="T21" fmla="*/ 794 h 1188"/>
              <a:gd name="T22" fmla="*/ 729 w 1089"/>
              <a:gd name="T23" fmla="*/ 721 h 1188"/>
              <a:gd name="T24" fmla="*/ 869 w 1089"/>
              <a:gd name="T25" fmla="*/ 794 h 1188"/>
              <a:gd name="T26" fmla="*/ 1016 w 1089"/>
              <a:gd name="T27" fmla="*/ 285 h 1188"/>
              <a:gd name="T28" fmla="*/ 1080 w 1089"/>
              <a:gd name="T29" fmla="*/ 453 h 1188"/>
              <a:gd name="T30" fmla="*/ 1062 w 1089"/>
              <a:gd name="T31" fmla="*/ 341 h 1188"/>
              <a:gd name="T32" fmla="*/ 810 w 1089"/>
              <a:gd name="T33" fmla="*/ 458 h 1188"/>
              <a:gd name="T34" fmla="*/ 872 w 1089"/>
              <a:gd name="T35" fmla="*/ 474 h 1188"/>
              <a:gd name="T36" fmla="*/ 872 w 1089"/>
              <a:gd name="T37" fmla="*/ 289 h 1188"/>
              <a:gd name="T38" fmla="*/ 758 w 1089"/>
              <a:gd name="T39" fmla="*/ 303 h 1188"/>
              <a:gd name="T40" fmla="*/ 713 w 1089"/>
              <a:gd name="T41" fmla="*/ 335 h 1188"/>
              <a:gd name="T42" fmla="*/ 528 w 1089"/>
              <a:gd name="T43" fmla="*/ 302 h 1188"/>
              <a:gd name="T44" fmla="*/ 528 w 1089"/>
              <a:gd name="T45" fmla="*/ 489 h 1188"/>
              <a:gd name="T46" fmla="*/ 573 w 1089"/>
              <a:gd name="T47" fmla="*/ 329 h 1188"/>
              <a:gd name="T48" fmla="*/ 408 w 1089"/>
              <a:gd name="T49" fmla="*/ 303 h 1188"/>
              <a:gd name="T50" fmla="*/ 408 w 1089"/>
              <a:gd name="T51" fmla="*/ 489 h 1188"/>
              <a:gd name="T52" fmla="*/ 471 w 1089"/>
              <a:gd name="T53" fmla="*/ 320 h 1188"/>
              <a:gd name="T54" fmla="*/ 408 w 1089"/>
              <a:gd name="T55" fmla="*/ 303 h 1188"/>
              <a:gd name="T56" fmla="*/ 329 w 1089"/>
              <a:gd name="T57" fmla="*/ 472 h 1188"/>
              <a:gd name="T58" fmla="*/ 309 w 1089"/>
              <a:gd name="T59" fmla="*/ 303 h 1188"/>
              <a:gd name="T60" fmla="*/ 243 w 1089"/>
              <a:gd name="T61" fmla="*/ 320 h 1188"/>
              <a:gd name="T62" fmla="*/ 379 w 1089"/>
              <a:gd name="T63" fmla="*/ 489 h 1188"/>
              <a:gd name="T64" fmla="*/ 188 w 1089"/>
              <a:gd name="T65" fmla="*/ 298 h 1188"/>
              <a:gd name="T66" fmla="*/ 193 w 1089"/>
              <a:gd name="T67" fmla="*/ 464 h 1188"/>
              <a:gd name="T68" fmla="*/ 114 w 1089"/>
              <a:gd name="T69" fmla="*/ 302 h 1188"/>
              <a:gd name="T70" fmla="*/ 884 w 1089"/>
              <a:gd name="T71" fmla="*/ 16 h 1188"/>
              <a:gd name="T72" fmla="*/ 776 w 1089"/>
              <a:gd name="T73" fmla="*/ 107 h 1188"/>
              <a:gd name="T74" fmla="*/ 776 w 1089"/>
              <a:gd name="T75" fmla="*/ 107 h 1188"/>
              <a:gd name="T76" fmla="*/ 743 w 1089"/>
              <a:gd name="T77" fmla="*/ 36 h 1188"/>
              <a:gd name="T78" fmla="*/ 702 w 1089"/>
              <a:gd name="T79" fmla="*/ 17 h 1188"/>
              <a:gd name="T80" fmla="*/ 640 w 1089"/>
              <a:gd name="T81" fmla="*/ 40 h 1188"/>
              <a:gd name="T82" fmla="*/ 568 w 1089"/>
              <a:gd name="T83" fmla="*/ 4 h 1188"/>
              <a:gd name="T84" fmla="*/ 652 w 1089"/>
              <a:gd name="T85" fmla="*/ 172 h 1188"/>
              <a:gd name="T86" fmla="*/ 714 w 1089"/>
              <a:gd name="T87" fmla="*/ 189 h 1188"/>
              <a:gd name="T88" fmla="*/ 444 w 1089"/>
              <a:gd name="T89" fmla="*/ 120 h 1188"/>
              <a:gd name="T90" fmla="*/ 437 w 1089"/>
              <a:gd name="T91" fmla="*/ 136 h 1188"/>
              <a:gd name="T92" fmla="*/ 509 w 1089"/>
              <a:gd name="T93" fmla="*/ 189 h 1188"/>
              <a:gd name="T94" fmla="*/ 567 w 1089"/>
              <a:gd name="T95" fmla="*/ 169 h 1188"/>
              <a:gd name="T96" fmla="*/ 379 w 1089"/>
              <a:gd name="T97" fmla="*/ 189 h 1188"/>
              <a:gd name="T98" fmla="*/ 164 w 1089"/>
              <a:gd name="T99" fmla="*/ 189 h 1188"/>
              <a:gd name="T100" fmla="*/ 223 w 1089"/>
              <a:gd name="T101" fmla="*/ 197 h 1188"/>
              <a:gd name="T102" fmla="*/ 276 w 1089"/>
              <a:gd name="T103" fmla="*/ 203 h 1188"/>
              <a:gd name="T104" fmla="*/ 336 w 1089"/>
              <a:gd name="T105" fmla="*/ 34 h 1188"/>
              <a:gd name="T106" fmla="*/ 229 w 1089"/>
              <a:gd name="T107" fmla="*/ 148 h 1188"/>
              <a:gd name="T108" fmla="*/ 119 w 1089"/>
              <a:gd name="T109" fmla="*/ 47 h 1188"/>
              <a:gd name="T110" fmla="*/ 164 w 1089"/>
              <a:gd name="T111" fmla="*/ 203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89" h="1188">
                <a:moveTo>
                  <a:pt x="598" y="609"/>
                </a:moveTo>
                <a:cubicBezTo>
                  <a:pt x="598" y="783"/>
                  <a:pt x="598" y="783"/>
                  <a:pt x="598" y="783"/>
                </a:cubicBezTo>
                <a:cubicBezTo>
                  <a:pt x="598" y="850"/>
                  <a:pt x="619" y="904"/>
                  <a:pt x="661" y="944"/>
                </a:cubicBezTo>
                <a:cubicBezTo>
                  <a:pt x="661" y="944"/>
                  <a:pt x="661" y="944"/>
                  <a:pt x="661" y="944"/>
                </a:cubicBezTo>
                <a:cubicBezTo>
                  <a:pt x="661" y="898"/>
                  <a:pt x="661" y="898"/>
                  <a:pt x="661" y="898"/>
                </a:cubicBezTo>
                <a:cubicBezTo>
                  <a:pt x="645" y="869"/>
                  <a:pt x="637" y="834"/>
                  <a:pt x="637" y="794"/>
                </a:cubicBezTo>
                <a:cubicBezTo>
                  <a:pt x="637" y="760"/>
                  <a:pt x="637" y="760"/>
                  <a:pt x="637" y="760"/>
                </a:cubicBezTo>
                <a:cubicBezTo>
                  <a:pt x="690" y="760"/>
                  <a:pt x="690" y="760"/>
                  <a:pt x="690" y="760"/>
                </a:cubicBezTo>
                <a:cubicBezTo>
                  <a:pt x="690" y="760"/>
                  <a:pt x="690" y="929"/>
                  <a:pt x="690" y="937"/>
                </a:cubicBezTo>
                <a:cubicBezTo>
                  <a:pt x="690" y="953"/>
                  <a:pt x="690" y="962"/>
                  <a:pt x="689" y="966"/>
                </a:cubicBezTo>
                <a:cubicBezTo>
                  <a:pt x="682" y="1063"/>
                  <a:pt x="635" y="1128"/>
                  <a:pt x="544" y="1166"/>
                </a:cubicBezTo>
                <a:cubicBezTo>
                  <a:pt x="454" y="1128"/>
                  <a:pt x="406" y="1063"/>
                  <a:pt x="399" y="967"/>
                </a:cubicBezTo>
                <a:cubicBezTo>
                  <a:pt x="461" y="925"/>
                  <a:pt x="490" y="864"/>
                  <a:pt x="490" y="783"/>
                </a:cubicBezTo>
                <a:cubicBezTo>
                  <a:pt x="490" y="760"/>
                  <a:pt x="490" y="760"/>
                  <a:pt x="490" y="760"/>
                </a:cubicBezTo>
                <a:cubicBezTo>
                  <a:pt x="569" y="760"/>
                  <a:pt x="569" y="760"/>
                  <a:pt x="569" y="760"/>
                </a:cubicBezTo>
                <a:cubicBezTo>
                  <a:pt x="569" y="721"/>
                  <a:pt x="569" y="721"/>
                  <a:pt x="569" y="721"/>
                </a:cubicBezTo>
                <a:cubicBezTo>
                  <a:pt x="360" y="721"/>
                  <a:pt x="360" y="721"/>
                  <a:pt x="360" y="721"/>
                </a:cubicBezTo>
                <a:cubicBezTo>
                  <a:pt x="360" y="929"/>
                  <a:pt x="360" y="929"/>
                  <a:pt x="360" y="929"/>
                </a:cubicBezTo>
                <a:cubicBezTo>
                  <a:pt x="360" y="929"/>
                  <a:pt x="360" y="930"/>
                  <a:pt x="360" y="930"/>
                </a:cubicBezTo>
                <a:cubicBezTo>
                  <a:pt x="360" y="930"/>
                  <a:pt x="360" y="930"/>
                  <a:pt x="360" y="930"/>
                </a:cubicBezTo>
                <a:cubicBezTo>
                  <a:pt x="376" y="919"/>
                  <a:pt x="388" y="906"/>
                  <a:pt x="398" y="890"/>
                </a:cubicBezTo>
                <a:cubicBezTo>
                  <a:pt x="398" y="760"/>
                  <a:pt x="398" y="760"/>
                  <a:pt x="398" y="760"/>
                </a:cubicBezTo>
                <a:cubicBezTo>
                  <a:pt x="452" y="760"/>
                  <a:pt x="452" y="760"/>
                  <a:pt x="452" y="760"/>
                </a:cubicBezTo>
                <a:cubicBezTo>
                  <a:pt x="452" y="794"/>
                  <a:pt x="452" y="794"/>
                  <a:pt x="452" y="794"/>
                </a:cubicBezTo>
                <a:cubicBezTo>
                  <a:pt x="452" y="854"/>
                  <a:pt x="434" y="902"/>
                  <a:pt x="398" y="936"/>
                </a:cubicBezTo>
                <a:cubicBezTo>
                  <a:pt x="383" y="951"/>
                  <a:pt x="370" y="959"/>
                  <a:pt x="361" y="964"/>
                </a:cubicBezTo>
                <a:cubicBezTo>
                  <a:pt x="352" y="970"/>
                  <a:pt x="345" y="973"/>
                  <a:pt x="336" y="977"/>
                </a:cubicBezTo>
                <a:cubicBezTo>
                  <a:pt x="257" y="944"/>
                  <a:pt x="219" y="882"/>
                  <a:pt x="219" y="794"/>
                </a:cubicBezTo>
                <a:cubicBezTo>
                  <a:pt x="219" y="648"/>
                  <a:pt x="219" y="648"/>
                  <a:pt x="219" y="648"/>
                </a:cubicBezTo>
                <a:cubicBezTo>
                  <a:pt x="452" y="648"/>
                  <a:pt x="452" y="648"/>
                  <a:pt x="452" y="648"/>
                </a:cubicBezTo>
                <a:cubicBezTo>
                  <a:pt x="452" y="692"/>
                  <a:pt x="452" y="692"/>
                  <a:pt x="452" y="692"/>
                </a:cubicBezTo>
                <a:cubicBezTo>
                  <a:pt x="490" y="692"/>
                  <a:pt x="490" y="692"/>
                  <a:pt x="490" y="692"/>
                </a:cubicBezTo>
                <a:cubicBezTo>
                  <a:pt x="490" y="609"/>
                  <a:pt x="490" y="609"/>
                  <a:pt x="490" y="609"/>
                </a:cubicBezTo>
                <a:cubicBezTo>
                  <a:pt x="181" y="609"/>
                  <a:pt x="181" y="609"/>
                  <a:pt x="181" y="609"/>
                </a:cubicBezTo>
                <a:cubicBezTo>
                  <a:pt x="181" y="783"/>
                  <a:pt x="181" y="783"/>
                  <a:pt x="181" y="783"/>
                </a:cubicBezTo>
                <a:cubicBezTo>
                  <a:pt x="181" y="889"/>
                  <a:pt x="231" y="959"/>
                  <a:pt x="336" y="999"/>
                </a:cubicBezTo>
                <a:cubicBezTo>
                  <a:pt x="346" y="995"/>
                  <a:pt x="355" y="991"/>
                  <a:pt x="364" y="987"/>
                </a:cubicBezTo>
                <a:cubicBezTo>
                  <a:pt x="380" y="1082"/>
                  <a:pt x="439" y="1148"/>
                  <a:pt x="544" y="1188"/>
                </a:cubicBezTo>
                <a:cubicBezTo>
                  <a:pt x="649" y="1148"/>
                  <a:pt x="708" y="1082"/>
                  <a:pt x="724" y="987"/>
                </a:cubicBezTo>
                <a:cubicBezTo>
                  <a:pt x="733" y="991"/>
                  <a:pt x="743" y="995"/>
                  <a:pt x="753" y="999"/>
                </a:cubicBezTo>
                <a:cubicBezTo>
                  <a:pt x="857" y="959"/>
                  <a:pt x="907" y="889"/>
                  <a:pt x="907" y="783"/>
                </a:cubicBezTo>
                <a:cubicBezTo>
                  <a:pt x="907" y="609"/>
                  <a:pt x="907" y="609"/>
                  <a:pt x="907" y="609"/>
                </a:cubicBezTo>
                <a:lnTo>
                  <a:pt x="598" y="609"/>
                </a:lnTo>
                <a:close/>
                <a:moveTo>
                  <a:pt x="869" y="794"/>
                </a:moveTo>
                <a:cubicBezTo>
                  <a:pt x="869" y="882"/>
                  <a:pt x="831" y="944"/>
                  <a:pt x="753" y="977"/>
                </a:cubicBezTo>
                <a:cubicBezTo>
                  <a:pt x="744" y="973"/>
                  <a:pt x="735" y="969"/>
                  <a:pt x="727" y="964"/>
                </a:cubicBezTo>
                <a:cubicBezTo>
                  <a:pt x="728" y="953"/>
                  <a:pt x="729" y="941"/>
                  <a:pt x="729" y="929"/>
                </a:cubicBezTo>
                <a:cubicBezTo>
                  <a:pt x="729" y="721"/>
                  <a:pt x="729" y="721"/>
                  <a:pt x="729" y="721"/>
                </a:cubicBezTo>
                <a:cubicBezTo>
                  <a:pt x="637" y="721"/>
                  <a:pt x="637" y="721"/>
                  <a:pt x="637" y="721"/>
                </a:cubicBezTo>
                <a:cubicBezTo>
                  <a:pt x="637" y="648"/>
                  <a:pt x="637" y="648"/>
                  <a:pt x="637" y="648"/>
                </a:cubicBezTo>
                <a:cubicBezTo>
                  <a:pt x="869" y="648"/>
                  <a:pt x="869" y="648"/>
                  <a:pt x="869" y="648"/>
                </a:cubicBezTo>
                <a:lnTo>
                  <a:pt x="869" y="794"/>
                </a:lnTo>
                <a:close/>
                <a:moveTo>
                  <a:pt x="1062" y="347"/>
                </a:moveTo>
                <a:cubicBezTo>
                  <a:pt x="1074" y="347"/>
                  <a:pt x="1074" y="347"/>
                  <a:pt x="1074" y="347"/>
                </a:cubicBezTo>
                <a:cubicBezTo>
                  <a:pt x="1084" y="298"/>
                  <a:pt x="1084" y="298"/>
                  <a:pt x="1084" y="298"/>
                </a:cubicBezTo>
                <a:cubicBezTo>
                  <a:pt x="1068" y="290"/>
                  <a:pt x="1041" y="285"/>
                  <a:pt x="1016" y="285"/>
                </a:cubicBezTo>
                <a:cubicBezTo>
                  <a:pt x="944" y="285"/>
                  <a:pt x="895" y="331"/>
                  <a:pt x="895" y="392"/>
                </a:cubicBezTo>
                <a:cubicBezTo>
                  <a:pt x="895" y="451"/>
                  <a:pt x="938" y="493"/>
                  <a:pt x="1007" y="493"/>
                </a:cubicBezTo>
                <a:cubicBezTo>
                  <a:pt x="1041" y="493"/>
                  <a:pt x="1069" y="482"/>
                  <a:pt x="1089" y="464"/>
                </a:cubicBezTo>
                <a:cubicBezTo>
                  <a:pt x="1080" y="453"/>
                  <a:pt x="1080" y="453"/>
                  <a:pt x="1080" y="453"/>
                </a:cubicBezTo>
                <a:cubicBezTo>
                  <a:pt x="1062" y="466"/>
                  <a:pt x="1040" y="473"/>
                  <a:pt x="1018" y="473"/>
                </a:cubicBezTo>
                <a:cubicBezTo>
                  <a:pt x="969" y="473"/>
                  <a:pt x="932" y="440"/>
                  <a:pt x="932" y="383"/>
                </a:cubicBezTo>
                <a:cubicBezTo>
                  <a:pt x="932" y="331"/>
                  <a:pt x="962" y="302"/>
                  <a:pt x="1009" y="302"/>
                </a:cubicBezTo>
                <a:cubicBezTo>
                  <a:pt x="1047" y="302"/>
                  <a:pt x="1062" y="313"/>
                  <a:pt x="1062" y="341"/>
                </a:cubicBezTo>
                <a:lnTo>
                  <a:pt x="1062" y="347"/>
                </a:lnTo>
                <a:close/>
                <a:moveTo>
                  <a:pt x="783" y="303"/>
                </a:moveTo>
                <a:cubicBezTo>
                  <a:pt x="808" y="304"/>
                  <a:pt x="810" y="306"/>
                  <a:pt x="810" y="320"/>
                </a:cubicBezTo>
                <a:cubicBezTo>
                  <a:pt x="810" y="458"/>
                  <a:pt x="810" y="458"/>
                  <a:pt x="810" y="458"/>
                </a:cubicBezTo>
                <a:cubicBezTo>
                  <a:pt x="810" y="471"/>
                  <a:pt x="808" y="473"/>
                  <a:pt x="783" y="474"/>
                </a:cubicBezTo>
                <a:cubicBezTo>
                  <a:pt x="783" y="489"/>
                  <a:pt x="783" y="489"/>
                  <a:pt x="783" y="489"/>
                </a:cubicBezTo>
                <a:cubicBezTo>
                  <a:pt x="872" y="489"/>
                  <a:pt x="872" y="489"/>
                  <a:pt x="872" y="489"/>
                </a:cubicBezTo>
                <a:cubicBezTo>
                  <a:pt x="872" y="474"/>
                  <a:pt x="872" y="474"/>
                  <a:pt x="872" y="474"/>
                </a:cubicBezTo>
                <a:cubicBezTo>
                  <a:pt x="847" y="473"/>
                  <a:pt x="845" y="471"/>
                  <a:pt x="845" y="458"/>
                </a:cubicBezTo>
                <a:cubicBezTo>
                  <a:pt x="845" y="320"/>
                  <a:pt x="845" y="320"/>
                  <a:pt x="845" y="320"/>
                </a:cubicBezTo>
                <a:cubicBezTo>
                  <a:pt x="845" y="306"/>
                  <a:pt x="847" y="304"/>
                  <a:pt x="872" y="303"/>
                </a:cubicBezTo>
                <a:cubicBezTo>
                  <a:pt x="872" y="289"/>
                  <a:pt x="872" y="289"/>
                  <a:pt x="872" y="289"/>
                </a:cubicBezTo>
                <a:cubicBezTo>
                  <a:pt x="783" y="289"/>
                  <a:pt x="783" y="289"/>
                  <a:pt x="783" y="289"/>
                </a:cubicBezTo>
                <a:lnTo>
                  <a:pt x="783" y="303"/>
                </a:lnTo>
                <a:close/>
                <a:moveTo>
                  <a:pt x="731" y="335"/>
                </a:moveTo>
                <a:cubicBezTo>
                  <a:pt x="731" y="308"/>
                  <a:pt x="736" y="303"/>
                  <a:pt x="758" y="303"/>
                </a:cubicBezTo>
                <a:cubicBezTo>
                  <a:pt x="758" y="289"/>
                  <a:pt x="758" y="289"/>
                  <a:pt x="758" y="289"/>
                </a:cubicBezTo>
                <a:cubicBezTo>
                  <a:pt x="686" y="289"/>
                  <a:pt x="686" y="289"/>
                  <a:pt x="686" y="289"/>
                </a:cubicBezTo>
                <a:cubicBezTo>
                  <a:pt x="686" y="303"/>
                  <a:pt x="686" y="303"/>
                  <a:pt x="686" y="303"/>
                </a:cubicBezTo>
                <a:cubicBezTo>
                  <a:pt x="708" y="303"/>
                  <a:pt x="713" y="308"/>
                  <a:pt x="713" y="335"/>
                </a:cubicBezTo>
                <a:cubicBezTo>
                  <a:pt x="713" y="436"/>
                  <a:pt x="713" y="436"/>
                  <a:pt x="713" y="436"/>
                </a:cubicBezTo>
                <a:cubicBezTo>
                  <a:pt x="584" y="289"/>
                  <a:pt x="584" y="289"/>
                  <a:pt x="584" y="289"/>
                </a:cubicBezTo>
                <a:cubicBezTo>
                  <a:pt x="526" y="289"/>
                  <a:pt x="526" y="289"/>
                  <a:pt x="526" y="289"/>
                </a:cubicBezTo>
                <a:cubicBezTo>
                  <a:pt x="528" y="302"/>
                  <a:pt x="528" y="302"/>
                  <a:pt x="528" y="302"/>
                </a:cubicBezTo>
                <a:cubicBezTo>
                  <a:pt x="552" y="306"/>
                  <a:pt x="555" y="308"/>
                  <a:pt x="555" y="329"/>
                </a:cubicBezTo>
                <a:cubicBezTo>
                  <a:pt x="555" y="443"/>
                  <a:pt x="555" y="443"/>
                  <a:pt x="555" y="443"/>
                </a:cubicBezTo>
                <a:cubicBezTo>
                  <a:pt x="555" y="469"/>
                  <a:pt x="550" y="474"/>
                  <a:pt x="528" y="474"/>
                </a:cubicBezTo>
                <a:cubicBezTo>
                  <a:pt x="528" y="489"/>
                  <a:pt x="528" y="489"/>
                  <a:pt x="528" y="489"/>
                </a:cubicBezTo>
                <a:cubicBezTo>
                  <a:pt x="600" y="489"/>
                  <a:pt x="600" y="489"/>
                  <a:pt x="600" y="489"/>
                </a:cubicBezTo>
                <a:cubicBezTo>
                  <a:pt x="600" y="474"/>
                  <a:pt x="600" y="474"/>
                  <a:pt x="600" y="474"/>
                </a:cubicBezTo>
                <a:cubicBezTo>
                  <a:pt x="577" y="474"/>
                  <a:pt x="573" y="469"/>
                  <a:pt x="573" y="443"/>
                </a:cubicBezTo>
                <a:cubicBezTo>
                  <a:pt x="573" y="329"/>
                  <a:pt x="573" y="329"/>
                  <a:pt x="573" y="329"/>
                </a:cubicBezTo>
                <a:cubicBezTo>
                  <a:pt x="716" y="491"/>
                  <a:pt x="716" y="491"/>
                  <a:pt x="716" y="491"/>
                </a:cubicBezTo>
                <a:cubicBezTo>
                  <a:pt x="731" y="491"/>
                  <a:pt x="731" y="491"/>
                  <a:pt x="731" y="491"/>
                </a:cubicBezTo>
                <a:lnTo>
                  <a:pt x="731" y="335"/>
                </a:lnTo>
                <a:close/>
                <a:moveTo>
                  <a:pt x="408" y="303"/>
                </a:moveTo>
                <a:cubicBezTo>
                  <a:pt x="433" y="304"/>
                  <a:pt x="436" y="306"/>
                  <a:pt x="436" y="320"/>
                </a:cubicBezTo>
                <a:cubicBezTo>
                  <a:pt x="436" y="458"/>
                  <a:pt x="436" y="458"/>
                  <a:pt x="436" y="458"/>
                </a:cubicBezTo>
                <a:cubicBezTo>
                  <a:pt x="436" y="471"/>
                  <a:pt x="433" y="473"/>
                  <a:pt x="408" y="474"/>
                </a:cubicBezTo>
                <a:cubicBezTo>
                  <a:pt x="408" y="489"/>
                  <a:pt x="408" y="489"/>
                  <a:pt x="408" y="489"/>
                </a:cubicBezTo>
                <a:cubicBezTo>
                  <a:pt x="498" y="489"/>
                  <a:pt x="498" y="489"/>
                  <a:pt x="498" y="489"/>
                </a:cubicBezTo>
                <a:cubicBezTo>
                  <a:pt x="498" y="474"/>
                  <a:pt x="498" y="474"/>
                  <a:pt x="498" y="474"/>
                </a:cubicBezTo>
                <a:cubicBezTo>
                  <a:pt x="473" y="473"/>
                  <a:pt x="471" y="471"/>
                  <a:pt x="471" y="458"/>
                </a:cubicBezTo>
                <a:cubicBezTo>
                  <a:pt x="471" y="320"/>
                  <a:pt x="471" y="320"/>
                  <a:pt x="471" y="320"/>
                </a:cubicBezTo>
                <a:cubicBezTo>
                  <a:pt x="471" y="306"/>
                  <a:pt x="473" y="304"/>
                  <a:pt x="498" y="303"/>
                </a:cubicBezTo>
                <a:cubicBezTo>
                  <a:pt x="498" y="289"/>
                  <a:pt x="498" y="289"/>
                  <a:pt x="498" y="289"/>
                </a:cubicBezTo>
                <a:cubicBezTo>
                  <a:pt x="408" y="289"/>
                  <a:pt x="408" y="289"/>
                  <a:pt x="408" y="289"/>
                </a:cubicBezTo>
                <a:lnTo>
                  <a:pt x="408" y="303"/>
                </a:lnTo>
                <a:close/>
                <a:moveTo>
                  <a:pt x="390" y="431"/>
                </a:moveTo>
                <a:cubicBezTo>
                  <a:pt x="379" y="431"/>
                  <a:pt x="379" y="431"/>
                  <a:pt x="379" y="431"/>
                </a:cubicBezTo>
                <a:cubicBezTo>
                  <a:pt x="374" y="440"/>
                  <a:pt x="374" y="440"/>
                  <a:pt x="374" y="440"/>
                </a:cubicBezTo>
                <a:cubicBezTo>
                  <a:pt x="362" y="466"/>
                  <a:pt x="352" y="472"/>
                  <a:pt x="329" y="472"/>
                </a:cubicBezTo>
                <a:cubicBezTo>
                  <a:pt x="292" y="472"/>
                  <a:pt x="292" y="472"/>
                  <a:pt x="292" y="472"/>
                </a:cubicBezTo>
                <a:cubicBezTo>
                  <a:pt x="279" y="472"/>
                  <a:pt x="278" y="467"/>
                  <a:pt x="278" y="449"/>
                </a:cubicBezTo>
                <a:cubicBezTo>
                  <a:pt x="278" y="320"/>
                  <a:pt x="278" y="320"/>
                  <a:pt x="278" y="320"/>
                </a:cubicBezTo>
                <a:cubicBezTo>
                  <a:pt x="278" y="306"/>
                  <a:pt x="280" y="303"/>
                  <a:pt x="309" y="303"/>
                </a:cubicBezTo>
                <a:cubicBezTo>
                  <a:pt x="309" y="289"/>
                  <a:pt x="309" y="289"/>
                  <a:pt x="309" y="289"/>
                </a:cubicBezTo>
                <a:cubicBezTo>
                  <a:pt x="217" y="289"/>
                  <a:pt x="217" y="289"/>
                  <a:pt x="217" y="289"/>
                </a:cubicBezTo>
                <a:cubicBezTo>
                  <a:pt x="217" y="303"/>
                  <a:pt x="217" y="303"/>
                  <a:pt x="217" y="303"/>
                </a:cubicBezTo>
                <a:cubicBezTo>
                  <a:pt x="241" y="304"/>
                  <a:pt x="243" y="306"/>
                  <a:pt x="243" y="320"/>
                </a:cubicBezTo>
                <a:cubicBezTo>
                  <a:pt x="243" y="446"/>
                  <a:pt x="243" y="446"/>
                  <a:pt x="243" y="446"/>
                </a:cubicBezTo>
                <a:cubicBezTo>
                  <a:pt x="243" y="469"/>
                  <a:pt x="241" y="471"/>
                  <a:pt x="219" y="475"/>
                </a:cubicBezTo>
                <a:cubicBezTo>
                  <a:pt x="219" y="489"/>
                  <a:pt x="219" y="489"/>
                  <a:pt x="219" y="489"/>
                </a:cubicBezTo>
                <a:cubicBezTo>
                  <a:pt x="379" y="489"/>
                  <a:pt x="379" y="489"/>
                  <a:pt x="379" y="489"/>
                </a:cubicBezTo>
                <a:lnTo>
                  <a:pt x="390" y="431"/>
                </a:lnTo>
                <a:close/>
                <a:moveTo>
                  <a:pt x="167" y="347"/>
                </a:moveTo>
                <a:cubicBezTo>
                  <a:pt x="179" y="347"/>
                  <a:pt x="179" y="347"/>
                  <a:pt x="179" y="347"/>
                </a:cubicBezTo>
                <a:cubicBezTo>
                  <a:pt x="188" y="298"/>
                  <a:pt x="188" y="298"/>
                  <a:pt x="188" y="298"/>
                </a:cubicBezTo>
                <a:cubicBezTo>
                  <a:pt x="172" y="290"/>
                  <a:pt x="146" y="285"/>
                  <a:pt x="120" y="285"/>
                </a:cubicBezTo>
                <a:cubicBezTo>
                  <a:pt x="49" y="285"/>
                  <a:pt x="0" y="331"/>
                  <a:pt x="0" y="392"/>
                </a:cubicBezTo>
                <a:cubicBezTo>
                  <a:pt x="0" y="451"/>
                  <a:pt x="43" y="493"/>
                  <a:pt x="112" y="493"/>
                </a:cubicBezTo>
                <a:cubicBezTo>
                  <a:pt x="146" y="493"/>
                  <a:pt x="174" y="482"/>
                  <a:pt x="193" y="464"/>
                </a:cubicBezTo>
                <a:cubicBezTo>
                  <a:pt x="185" y="453"/>
                  <a:pt x="185" y="453"/>
                  <a:pt x="185" y="453"/>
                </a:cubicBezTo>
                <a:cubicBezTo>
                  <a:pt x="167" y="466"/>
                  <a:pt x="145" y="473"/>
                  <a:pt x="123" y="473"/>
                </a:cubicBezTo>
                <a:cubicBezTo>
                  <a:pt x="74" y="473"/>
                  <a:pt x="37" y="440"/>
                  <a:pt x="37" y="383"/>
                </a:cubicBezTo>
                <a:cubicBezTo>
                  <a:pt x="37" y="331"/>
                  <a:pt x="66" y="302"/>
                  <a:pt x="114" y="302"/>
                </a:cubicBezTo>
                <a:cubicBezTo>
                  <a:pt x="152" y="302"/>
                  <a:pt x="167" y="313"/>
                  <a:pt x="167" y="341"/>
                </a:cubicBezTo>
                <a:lnTo>
                  <a:pt x="167" y="347"/>
                </a:lnTo>
                <a:close/>
                <a:moveTo>
                  <a:pt x="813" y="98"/>
                </a:moveTo>
                <a:cubicBezTo>
                  <a:pt x="813" y="45"/>
                  <a:pt x="840" y="16"/>
                  <a:pt x="884" y="16"/>
                </a:cubicBezTo>
                <a:cubicBezTo>
                  <a:pt x="930" y="16"/>
                  <a:pt x="960" y="50"/>
                  <a:pt x="960" y="109"/>
                </a:cubicBezTo>
                <a:cubicBezTo>
                  <a:pt x="960" y="162"/>
                  <a:pt x="933" y="190"/>
                  <a:pt x="889" y="190"/>
                </a:cubicBezTo>
                <a:cubicBezTo>
                  <a:pt x="843" y="190"/>
                  <a:pt x="813" y="156"/>
                  <a:pt x="813" y="98"/>
                </a:cubicBezTo>
                <a:moveTo>
                  <a:pt x="776" y="107"/>
                </a:moveTo>
                <a:cubicBezTo>
                  <a:pt x="776" y="167"/>
                  <a:pt x="816" y="207"/>
                  <a:pt x="883" y="207"/>
                </a:cubicBezTo>
                <a:cubicBezTo>
                  <a:pt x="951" y="207"/>
                  <a:pt x="997" y="163"/>
                  <a:pt x="997" y="100"/>
                </a:cubicBezTo>
                <a:cubicBezTo>
                  <a:pt x="997" y="40"/>
                  <a:pt x="957" y="0"/>
                  <a:pt x="890" y="0"/>
                </a:cubicBezTo>
                <a:cubicBezTo>
                  <a:pt x="822" y="0"/>
                  <a:pt x="776" y="44"/>
                  <a:pt x="776" y="107"/>
                </a:cubicBezTo>
                <a:moveTo>
                  <a:pt x="714" y="189"/>
                </a:moveTo>
                <a:cubicBezTo>
                  <a:pt x="689" y="188"/>
                  <a:pt x="687" y="186"/>
                  <a:pt x="687" y="172"/>
                </a:cubicBezTo>
                <a:cubicBezTo>
                  <a:pt x="687" y="115"/>
                  <a:pt x="687" y="115"/>
                  <a:pt x="687" y="115"/>
                </a:cubicBezTo>
                <a:cubicBezTo>
                  <a:pt x="743" y="36"/>
                  <a:pt x="743" y="36"/>
                  <a:pt x="743" y="36"/>
                </a:cubicBezTo>
                <a:cubicBezTo>
                  <a:pt x="753" y="22"/>
                  <a:pt x="756" y="18"/>
                  <a:pt x="771" y="18"/>
                </a:cubicBezTo>
                <a:cubicBezTo>
                  <a:pt x="771" y="4"/>
                  <a:pt x="771" y="4"/>
                  <a:pt x="771" y="4"/>
                </a:cubicBezTo>
                <a:cubicBezTo>
                  <a:pt x="702" y="4"/>
                  <a:pt x="702" y="4"/>
                  <a:pt x="702" y="4"/>
                </a:cubicBezTo>
                <a:cubicBezTo>
                  <a:pt x="702" y="17"/>
                  <a:pt x="702" y="17"/>
                  <a:pt x="702" y="17"/>
                </a:cubicBezTo>
                <a:cubicBezTo>
                  <a:pt x="720" y="18"/>
                  <a:pt x="724" y="21"/>
                  <a:pt x="724" y="27"/>
                </a:cubicBezTo>
                <a:cubicBezTo>
                  <a:pt x="724" y="31"/>
                  <a:pt x="722" y="36"/>
                  <a:pt x="718" y="42"/>
                </a:cubicBezTo>
                <a:cubicBezTo>
                  <a:pt x="679" y="97"/>
                  <a:pt x="679" y="97"/>
                  <a:pt x="679" y="97"/>
                </a:cubicBezTo>
                <a:cubicBezTo>
                  <a:pt x="640" y="40"/>
                  <a:pt x="640" y="40"/>
                  <a:pt x="640" y="40"/>
                </a:cubicBezTo>
                <a:cubicBezTo>
                  <a:pt x="636" y="34"/>
                  <a:pt x="634" y="31"/>
                  <a:pt x="634" y="27"/>
                </a:cubicBezTo>
                <a:cubicBezTo>
                  <a:pt x="634" y="21"/>
                  <a:pt x="639" y="18"/>
                  <a:pt x="657" y="17"/>
                </a:cubicBezTo>
                <a:cubicBezTo>
                  <a:pt x="657" y="4"/>
                  <a:pt x="657" y="4"/>
                  <a:pt x="657" y="4"/>
                </a:cubicBezTo>
                <a:cubicBezTo>
                  <a:pt x="568" y="4"/>
                  <a:pt x="568" y="4"/>
                  <a:pt x="568" y="4"/>
                </a:cubicBezTo>
                <a:cubicBezTo>
                  <a:pt x="568" y="18"/>
                  <a:pt x="568" y="18"/>
                  <a:pt x="568" y="18"/>
                </a:cubicBezTo>
                <a:cubicBezTo>
                  <a:pt x="581" y="18"/>
                  <a:pt x="585" y="22"/>
                  <a:pt x="595" y="36"/>
                </a:cubicBezTo>
                <a:cubicBezTo>
                  <a:pt x="652" y="117"/>
                  <a:pt x="652" y="117"/>
                  <a:pt x="652" y="117"/>
                </a:cubicBezTo>
                <a:cubicBezTo>
                  <a:pt x="652" y="172"/>
                  <a:pt x="652" y="172"/>
                  <a:pt x="652" y="172"/>
                </a:cubicBezTo>
                <a:cubicBezTo>
                  <a:pt x="652" y="186"/>
                  <a:pt x="650" y="188"/>
                  <a:pt x="625" y="189"/>
                </a:cubicBezTo>
                <a:cubicBezTo>
                  <a:pt x="625" y="203"/>
                  <a:pt x="625" y="203"/>
                  <a:pt x="625" y="203"/>
                </a:cubicBezTo>
                <a:cubicBezTo>
                  <a:pt x="714" y="203"/>
                  <a:pt x="714" y="203"/>
                  <a:pt x="714" y="203"/>
                </a:cubicBezTo>
                <a:lnTo>
                  <a:pt x="714" y="189"/>
                </a:lnTo>
                <a:close/>
                <a:moveTo>
                  <a:pt x="444" y="120"/>
                </a:moveTo>
                <a:cubicBezTo>
                  <a:pt x="476" y="47"/>
                  <a:pt x="476" y="47"/>
                  <a:pt x="476" y="47"/>
                </a:cubicBezTo>
                <a:cubicBezTo>
                  <a:pt x="508" y="120"/>
                  <a:pt x="508" y="120"/>
                  <a:pt x="508" y="120"/>
                </a:cubicBezTo>
                <a:lnTo>
                  <a:pt x="444" y="120"/>
                </a:lnTo>
                <a:close/>
                <a:moveTo>
                  <a:pt x="446" y="189"/>
                </a:moveTo>
                <a:cubicBezTo>
                  <a:pt x="427" y="189"/>
                  <a:pt x="421" y="185"/>
                  <a:pt x="421" y="176"/>
                </a:cubicBezTo>
                <a:cubicBezTo>
                  <a:pt x="421" y="173"/>
                  <a:pt x="423" y="168"/>
                  <a:pt x="425" y="164"/>
                </a:cubicBezTo>
                <a:cubicBezTo>
                  <a:pt x="437" y="136"/>
                  <a:pt x="437" y="136"/>
                  <a:pt x="437" y="136"/>
                </a:cubicBezTo>
                <a:cubicBezTo>
                  <a:pt x="515" y="136"/>
                  <a:pt x="515" y="136"/>
                  <a:pt x="515" y="136"/>
                </a:cubicBezTo>
                <a:cubicBezTo>
                  <a:pt x="528" y="167"/>
                  <a:pt x="528" y="167"/>
                  <a:pt x="528" y="167"/>
                </a:cubicBezTo>
                <a:cubicBezTo>
                  <a:pt x="530" y="171"/>
                  <a:pt x="531" y="175"/>
                  <a:pt x="531" y="178"/>
                </a:cubicBezTo>
                <a:cubicBezTo>
                  <a:pt x="531" y="186"/>
                  <a:pt x="526" y="189"/>
                  <a:pt x="509" y="189"/>
                </a:cubicBezTo>
                <a:cubicBezTo>
                  <a:pt x="509" y="203"/>
                  <a:pt x="509" y="203"/>
                  <a:pt x="509" y="203"/>
                </a:cubicBezTo>
                <a:cubicBezTo>
                  <a:pt x="591" y="203"/>
                  <a:pt x="591" y="203"/>
                  <a:pt x="591" y="203"/>
                </a:cubicBezTo>
                <a:cubicBezTo>
                  <a:pt x="591" y="189"/>
                  <a:pt x="591" y="189"/>
                  <a:pt x="591" y="189"/>
                </a:cubicBezTo>
                <a:cubicBezTo>
                  <a:pt x="576" y="188"/>
                  <a:pt x="574" y="185"/>
                  <a:pt x="567" y="169"/>
                </a:cubicBezTo>
                <a:cubicBezTo>
                  <a:pt x="492" y="1"/>
                  <a:pt x="492" y="1"/>
                  <a:pt x="492" y="1"/>
                </a:cubicBezTo>
                <a:cubicBezTo>
                  <a:pt x="478" y="1"/>
                  <a:pt x="478" y="1"/>
                  <a:pt x="478" y="1"/>
                </a:cubicBezTo>
                <a:cubicBezTo>
                  <a:pt x="403" y="169"/>
                  <a:pt x="403" y="169"/>
                  <a:pt x="403" y="169"/>
                </a:cubicBezTo>
                <a:cubicBezTo>
                  <a:pt x="397" y="185"/>
                  <a:pt x="394" y="188"/>
                  <a:pt x="379" y="189"/>
                </a:cubicBezTo>
                <a:cubicBezTo>
                  <a:pt x="379" y="203"/>
                  <a:pt x="379" y="203"/>
                  <a:pt x="379" y="203"/>
                </a:cubicBezTo>
                <a:cubicBezTo>
                  <a:pt x="446" y="203"/>
                  <a:pt x="446" y="203"/>
                  <a:pt x="446" y="203"/>
                </a:cubicBezTo>
                <a:lnTo>
                  <a:pt x="446" y="189"/>
                </a:lnTo>
                <a:close/>
                <a:moveTo>
                  <a:pt x="164" y="189"/>
                </a:moveTo>
                <a:cubicBezTo>
                  <a:pt x="142" y="189"/>
                  <a:pt x="137" y="184"/>
                  <a:pt x="137" y="157"/>
                </a:cubicBezTo>
                <a:cubicBezTo>
                  <a:pt x="137" y="42"/>
                  <a:pt x="137" y="42"/>
                  <a:pt x="137" y="42"/>
                </a:cubicBezTo>
                <a:cubicBezTo>
                  <a:pt x="216" y="197"/>
                  <a:pt x="216" y="197"/>
                  <a:pt x="216" y="197"/>
                </a:cubicBezTo>
                <a:cubicBezTo>
                  <a:pt x="223" y="197"/>
                  <a:pt x="223" y="197"/>
                  <a:pt x="223" y="197"/>
                </a:cubicBezTo>
                <a:cubicBezTo>
                  <a:pt x="301" y="42"/>
                  <a:pt x="301" y="42"/>
                  <a:pt x="301" y="42"/>
                </a:cubicBezTo>
                <a:cubicBezTo>
                  <a:pt x="301" y="172"/>
                  <a:pt x="301" y="172"/>
                  <a:pt x="301" y="172"/>
                </a:cubicBezTo>
                <a:cubicBezTo>
                  <a:pt x="301" y="186"/>
                  <a:pt x="299" y="188"/>
                  <a:pt x="276" y="189"/>
                </a:cubicBezTo>
                <a:cubicBezTo>
                  <a:pt x="276" y="203"/>
                  <a:pt x="276" y="203"/>
                  <a:pt x="276" y="203"/>
                </a:cubicBezTo>
                <a:cubicBezTo>
                  <a:pt x="362" y="203"/>
                  <a:pt x="362" y="203"/>
                  <a:pt x="362" y="203"/>
                </a:cubicBezTo>
                <a:cubicBezTo>
                  <a:pt x="362" y="189"/>
                  <a:pt x="362" y="189"/>
                  <a:pt x="362" y="189"/>
                </a:cubicBezTo>
                <a:cubicBezTo>
                  <a:pt x="338" y="188"/>
                  <a:pt x="336" y="186"/>
                  <a:pt x="336" y="172"/>
                </a:cubicBezTo>
                <a:cubicBezTo>
                  <a:pt x="336" y="34"/>
                  <a:pt x="336" y="34"/>
                  <a:pt x="336" y="34"/>
                </a:cubicBezTo>
                <a:cubicBezTo>
                  <a:pt x="336" y="21"/>
                  <a:pt x="338" y="19"/>
                  <a:pt x="362" y="18"/>
                </a:cubicBezTo>
                <a:cubicBezTo>
                  <a:pt x="362" y="4"/>
                  <a:pt x="362" y="4"/>
                  <a:pt x="362" y="4"/>
                </a:cubicBezTo>
                <a:cubicBezTo>
                  <a:pt x="302" y="4"/>
                  <a:pt x="302" y="4"/>
                  <a:pt x="302" y="4"/>
                </a:cubicBezTo>
                <a:cubicBezTo>
                  <a:pt x="229" y="148"/>
                  <a:pt x="229" y="148"/>
                  <a:pt x="229" y="148"/>
                </a:cubicBezTo>
                <a:cubicBezTo>
                  <a:pt x="156" y="4"/>
                  <a:pt x="156" y="4"/>
                  <a:pt x="156" y="4"/>
                </a:cubicBezTo>
                <a:cubicBezTo>
                  <a:pt x="92" y="4"/>
                  <a:pt x="92" y="4"/>
                  <a:pt x="92" y="4"/>
                </a:cubicBezTo>
                <a:cubicBezTo>
                  <a:pt x="92" y="17"/>
                  <a:pt x="92" y="17"/>
                  <a:pt x="92" y="17"/>
                </a:cubicBezTo>
                <a:cubicBezTo>
                  <a:pt x="115" y="20"/>
                  <a:pt x="119" y="22"/>
                  <a:pt x="119" y="47"/>
                </a:cubicBezTo>
                <a:cubicBezTo>
                  <a:pt x="119" y="157"/>
                  <a:pt x="119" y="157"/>
                  <a:pt x="119" y="157"/>
                </a:cubicBezTo>
                <a:cubicBezTo>
                  <a:pt x="119" y="184"/>
                  <a:pt x="114" y="189"/>
                  <a:pt x="92" y="189"/>
                </a:cubicBezTo>
                <a:cubicBezTo>
                  <a:pt x="92" y="203"/>
                  <a:pt x="92" y="203"/>
                  <a:pt x="92" y="203"/>
                </a:cubicBezTo>
                <a:cubicBezTo>
                  <a:pt x="164" y="203"/>
                  <a:pt x="164" y="203"/>
                  <a:pt x="164" y="203"/>
                </a:cubicBezTo>
                <a:lnTo>
                  <a:pt x="164" y="189"/>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Text Placeholder 9">
            <a:extLst>
              <a:ext uri="{FF2B5EF4-FFF2-40B4-BE49-F238E27FC236}">
                <a16:creationId xmlns:a16="http://schemas.microsoft.com/office/drawing/2014/main" id="{6CA5A756-81DB-4A8C-AFE0-64268D74C626}"/>
              </a:ext>
            </a:extLst>
          </p:cNvPr>
          <p:cNvSpPr>
            <a:spLocks noGrp="1"/>
          </p:cNvSpPr>
          <p:nvPr>
            <p:ph type="body" sz="quarter" idx="10" hasCustomPrompt="1"/>
          </p:nvPr>
        </p:nvSpPr>
        <p:spPr>
          <a:xfrm>
            <a:off x="1092199" y="4907281"/>
            <a:ext cx="23744085" cy="5464022"/>
          </a:xfrm>
          <a:prstGeom prst="rect">
            <a:avLst/>
          </a:prstGeom>
        </p:spPr>
        <p:txBody>
          <a:bodyPr lIns="91440" tIns="45720" rIns="91440" bIns="45720">
            <a:noAutofit/>
          </a:bodyPr>
          <a:lstStyle>
            <a:lvl1pPr marL="0" indent="0">
              <a:lnSpc>
                <a:spcPct val="90000"/>
              </a:lnSpc>
              <a:spcBef>
                <a:spcPts val="0"/>
              </a:spcBef>
              <a:buNone/>
              <a:defRPr sz="20000" b="1">
                <a:solidFill>
                  <a:schemeClr val="bg2"/>
                </a:solidFill>
              </a:defRPr>
            </a:lvl1pPr>
          </a:lstStyle>
          <a:p>
            <a:pPr lvl="0"/>
            <a:r>
              <a:rPr lang="en-US" dirty="0"/>
              <a:t>Click to edit </a:t>
            </a:r>
            <a:br>
              <a:rPr lang="en-US" dirty="0"/>
            </a:br>
            <a:r>
              <a:rPr lang="en-US" dirty="0"/>
              <a:t>text styles</a:t>
            </a:r>
          </a:p>
        </p:txBody>
      </p:sp>
      <p:grpSp>
        <p:nvGrpSpPr>
          <p:cNvPr id="14" name="Group 13">
            <a:extLst>
              <a:ext uri="{FF2B5EF4-FFF2-40B4-BE49-F238E27FC236}">
                <a16:creationId xmlns:a16="http://schemas.microsoft.com/office/drawing/2014/main" id="{D45EC262-FC59-40DD-9208-54524E8B63B3}"/>
              </a:ext>
            </a:extLst>
          </p:cNvPr>
          <p:cNvGrpSpPr>
            <a:grpSpLocks noChangeAspect="1"/>
          </p:cNvGrpSpPr>
          <p:nvPr userDrawn="1"/>
        </p:nvGrpSpPr>
        <p:grpSpPr>
          <a:xfrm>
            <a:off x="22550284" y="12823892"/>
            <a:ext cx="2286000" cy="2288041"/>
            <a:chOff x="21720175" y="12283979"/>
            <a:chExt cx="3276600" cy="3279525"/>
          </a:xfrm>
        </p:grpSpPr>
        <p:pic>
          <p:nvPicPr>
            <p:cNvPr id="12" name="Picture 8" descr="C:\Users\m205026\Desktop\MC_Research_Poster_Horizontal_48x24_QRCode_LeftAlignedTitle_TEMPLATE\Links\QRcode.jpg">
              <a:extLst>
                <a:ext uri="{FF2B5EF4-FFF2-40B4-BE49-F238E27FC236}">
                  <a16:creationId xmlns:a16="http://schemas.microsoft.com/office/drawing/2014/main" id="{E6220DAE-4B33-4ECE-BD58-958FEF2A6861}"/>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1725266" y="12283979"/>
              <a:ext cx="3266418" cy="3244946"/>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94FCB713-9F08-4DC0-B83D-3E30AF69967E}"/>
                </a:ext>
              </a:extLst>
            </p:cNvPr>
            <p:cNvSpPr txBox="1"/>
            <p:nvPr userDrawn="1"/>
          </p:nvSpPr>
          <p:spPr>
            <a:xfrm>
              <a:off x="21720175" y="13593051"/>
              <a:ext cx="3276600" cy="1970453"/>
            </a:xfrm>
            <a:prstGeom prst="rect">
              <a:avLst/>
            </a:prstGeom>
            <a:noFill/>
          </p:spPr>
          <p:txBody>
            <a:bodyPr wrap="square" rtlCol="0" anchor="ctr">
              <a:spAutoFit/>
            </a:bodyPr>
            <a:lstStyle/>
            <a:p>
              <a:pPr algn="ctr"/>
              <a:r>
                <a:rPr lang="en-US" sz="12500" b="1" spc="-300" baseline="30000" dirty="0">
                  <a:solidFill>
                    <a:schemeClr val="accent2">
                      <a:lumMod val="40000"/>
                      <a:lumOff val="60000"/>
                    </a:schemeClr>
                  </a:solidFill>
                  <a:latin typeface="Arial" panose="020B0604020202020204" pitchFamily="34" charset="0"/>
                  <a:cs typeface="Arial" panose="020B0604020202020204" pitchFamily="34" charset="0"/>
                </a:rPr>
                <a:t>FPO</a:t>
              </a:r>
            </a:p>
          </p:txBody>
        </p:sp>
      </p:grpSp>
      <p:sp>
        <p:nvSpPr>
          <p:cNvPr id="16" name="Content Placeholder 15">
            <a:extLst>
              <a:ext uri="{FF2B5EF4-FFF2-40B4-BE49-F238E27FC236}">
                <a16:creationId xmlns:a16="http://schemas.microsoft.com/office/drawing/2014/main" id="{2E6E538D-F17F-4E5F-9839-BB7772534A3B}"/>
              </a:ext>
            </a:extLst>
          </p:cNvPr>
          <p:cNvSpPr>
            <a:spLocks noGrp="1"/>
          </p:cNvSpPr>
          <p:nvPr>
            <p:ph sz="quarter" idx="11"/>
          </p:nvPr>
        </p:nvSpPr>
        <p:spPr>
          <a:xfrm>
            <a:off x="1104363" y="11559109"/>
            <a:ext cx="20152262" cy="3503092"/>
          </a:xfrm>
          <a:prstGeom prst="rect">
            <a:avLst/>
          </a:prstGeom>
        </p:spPr>
        <p:txBody>
          <a:bodyPr/>
          <a:lstStyle>
            <a:lvl1pPr marL="0" indent="0">
              <a:buNone/>
              <a:defRPr sz="10000" b="1">
                <a:solidFill>
                  <a:schemeClr val="bg2"/>
                </a:solidFill>
              </a:defRPr>
            </a:lvl1pPr>
          </a:lstStyle>
          <a:p>
            <a:pPr lvl="0"/>
            <a:r>
              <a:rPr lang="en-US" dirty="0"/>
              <a:t>Click to edit Master text styles</a:t>
            </a:r>
          </a:p>
        </p:txBody>
      </p:sp>
    </p:spTree>
    <p:extLst>
      <p:ext uri="{BB962C8B-B14F-4D97-AF65-F5344CB8AC3E}">
        <p14:creationId xmlns:p14="http://schemas.microsoft.com/office/powerpoint/2010/main" val="4836656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47E35BC-8A9D-EB4C-A584-576431684759}"/>
              </a:ext>
            </a:extLst>
          </p:cNvPr>
          <p:cNvSpPr/>
          <p:nvPr userDrawn="1"/>
        </p:nvSpPr>
        <p:spPr>
          <a:xfrm>
            <a:off x="0" y="0"/>
            <a:ext cx="42976800" cy="26732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 Box 544">
            <a:extLst>
              <a:ext uri="{FF2B5EF4-FFF2-40B4-BE49-F238E27FC236}">
                <a16:creationId xmlns:a16="http://schemas.microsoft.com/office/drawing/2014/main" id="{F75D7AD5-C0BB-2049-BCD7-9FEA789D1599}"/>
              </a:ext>
            </a:extLst>
          </p:cNvPr>
          <p:cNvSpPr txBox="1">
            <a:spLocks noChangeArrowheads="1"/>
          </p:cNvSpPr>
          <p:nvPr userDrawn="1"/>
        </p:nvSpPr>
        <p:spPr bwMode="auto">
          <a:xfrm>
            <a:off x="382058" y="15375408"/>
            <a:ext cx="3648449" cy="236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Ins="0">
            <a:noAutofit/>
          </a:bodyPr>
          <a:lstStyle>
            <a:lvl1pPr defTabSz="3370263">
              <a:defRPr>
                <a:solidFill>
                  <a:schemeClr val="tx1"/>
                </a:solidFill>
                <a:latin typeface="Arial" charset="0"/>
                <a:cs typeface="Arial" charset="0"/>
              </a:defRPr>
            </a:lvl1pPr>
            <a:lvl2pPr defTabSz="3370263">
              <a:defRPr>
                <a:solidFill>
                  <a:schemeClr val="tx1"/>
                </a:solidFill>
                <a:latin typeface="Arial" charset="0"/>
                <a:cs typeface="Arial" charset="0"/>
              </a:defRPr>
            </a:lvl2pPr>
            <a:lvl3pPr defTabSz="3370263">
              <a:defRPr>
                <a:solidFill>
                  <a:schemeClr val="tx1"/>
                </a:solidFill>
                <a:latin typeface="Arial" charset="0"/>
                <a:cs typeface="Arial" charset="0"/>
              </a:defRPr>
            </a:lvl3pPr>
            <a:lvl4pPr defTabSz="3370263">
              <a:defRPr>
                <a:solidFill>
                  <a:schemeClr val="tx1"/>
                </a:solidFill>
                <a:latin typeface="Arial" charset="0"/>
                <a:cs typeface="Arial" charset="0"/>
              </a:defRPr>
            </a:lvl4pPr>
            <a:lvl5pPr defTabSz="3370263">
              <a:defRPr>
                <a:solidFill>
                  <a:schemeClr val="tx1"/>
                </a:solidFill>
                <a:latin typeface="Arial" charset="0"/>
                <a:cs typeface="Arial" charset="0"/>
              </a:defRPr>
            </a:lvl5pPr>
            <a:lvl6pPr defTabSz="3370263" fontAlgn="base">
              <a:spcBef>
                <a:spcPct val="0"/>
              </a:spcBef>
              <a:spcAft>
                <a:spcPct val="0"/>
              </a:spcAft>
              <a:defRPr>
                <a:solidFill>
                  <a:schemeClr val="tx1"/>
                </a:solidFill>
                <a:latin typeface="Arial" charset="0"/>
                <a:cs typeface="Arial" charset="0"/>
              </a:defRPr>
            </a:lvl6pPr>
            <a:lvl7pPr defTabSz="3370263" fontAlgn="base">
              <a:spcBef>
                <a:spcPct val="0"/>
              </a:spcBef>
              <a:spcAft>
                <a:spcPct val="0"/>
              </a:spcAft>
              <a:defRPr>
                <a:solidFill>
                  <a:schemeClr val="tx1"/>
                </a:solidFill>
                <a:latin typeface="Arial" charset="0"/>
                <a:cs typeface="Arial" charset="0"/>
              </a:defRPr>
            </a:lvl7pPr>
            <a:lvl8pPr defTabSz="3370263" fontAlgn="base">
              <a:spcBef>
                <a:spcPct val="0"/>
              </a:spcBef>
              <a:spcAft>
                <a:spcPct val="0"/>
              </a:spcAft>
              <a:defRPr>
                <a:solidFill>
                  <a:schemeClr val="tx1"/>
                </a:solidFill>
                <a:latin typeface="Arial" charset="0"/>
                <a:cs typeface="Arial" charset="0"/>
              </a:defRPr>
            </a:lvl8pPr>
            <a:lvl9pPr defTabSz="3370263" fontAlgn="base">
              <a:spcBef>
                <a:spcPct val="0"/>
              </a:spcBef>
              <a:spcAft>
                <a:spcPct val="0"/>
              </a:spcAft>
              <a:defRPr>
                <a:solidFill>
                  <a:schemeClr val="tx1"/>
                </a:solidFill>
                <a:latin typeface="Arial" charset="0"/>
                <a:cs typeface="Arial" charset="0"/>
              </a:defRPr>
            </a:lvl9pPr>
          </a:lstStyle>
          <a:p>
            <a:pPr algn="l">
              <a:lnSpc>
                <a:spcPct val="90000"/>
              </a:lnSpc>
            </a:pPr>
            <a:r>
              <a:rPr lang="en-US" sz="800" b="1" dirty="0">
                <a:sym typeface="Symbol" pitchFamily="18" charset="2"/>
              </a:rPr>
              <a:t>© </a:t>
            </a:r>
            <a:fld id="{7D229EB5-A8B1-4461-8913-017BB338427C}" type="datetimeyyyy">
              <a:rPr lang="en-US" sz="800" b="1" smtClean="0">
                <a:sym typeface="Symbol" pitchFamily="18" charset="2"/>
              </a:rPr>
              <a:t>2022</a:t>
            </a:fld>
            <a:r>
              <a:rPr lang="en-US" sz="800" b="1" dirty="0">
                <a:sym typeface="Symbol" pitchFamily="18" charset="2"/>
              </a:rPr>
              <a:t> Mayo Foundation for Medical Education and Research</a:t>
            </a:r>
          </a:p>
        </p:txBody>
      </p:sp>
      <p:sp>
        <p:nvSpPr>
          <p:cNvPr id="9" name="Freeform 6">
            <a:extLst>
              <a:ext uri="{FF2B5EF4-FFF2-40B4-BE49-F238E27FC236}">
                <a16:creationId xmlns:a16="http://schemas.microsoft.com/office/drawing/2014/main" id="{D3F0F447-E218-4F1F-97EA-4F33A341DD38}"/>
              </a:ext>
            </a:extLst>
          </p:cNvPr>
          <p:cNvSpPr>
            <a:spLocks noChangeAspect="1" noEditPoints="1"/>
          </p:cNvSpPr>
          <p:nvPr userDrawn="1"/>
        </p:nvSpPr>
        <p:spPr bwMode="auto">
          <a:xfrm>
            <a:off x="489177" y="571500"/>
            <a:ext cx="1299126" cy="1417320"/>
          </a:xfrm>
          <a:custGeom>
            <a:avLst/>
            <a:gdLst>
              <a:gd name="T0" fmla="*/ 661 w 1089"/>
              <a:gd name="T1" fmla="*/ 944 h 1188"/>
              <a:gd name="T2" fmla="*/ 690 w 1089"/>
              <a:gd name="T3" fmla="*/ 760 h 1188"/>
              <a:gd name="T4" fmla="*/ 399 w 1089"/>
              <a:gd name="T5" fmla="*/ 967 h 1188"/>
              <a:gd name="T6" fmla="*/ 569 w 1089"/>
              <a:gd name="T7" fmla="*/ 721 h 1188"/>
              <a:gd name="T8" fmla="*/ 360 w 1089"/>
              <a:gd name="T9" fmla="*/ 930 h 1188"/>
              <a:gd name="T10" fmla="*/ 452 w 1089"/>
              <a:gd name="T11" fmla="*/ 794 h 1188"/>
              <a:gd name="T12" fmla="*/ 219 w 1089"/>
              <a:gd name="T13" fmla="*/ 794 h 1188"/>
              <a:gd name="T14" fmla="*/ 490 w 1089"/>
              <a:gd name="T15" fmla="*/ 692 h 1188"/>
              <a:gd name="T16" fmla="*/ 336 w 1089"/>
              <a:gd name="T17" fmla="*/ 999 h 1188"/>
              <a:gd name="T18" fmla="*/ 753 w 1089"/>
              <a:gd name="T19" fmla="*/ 999 h 1188"/>
              <a:gd name="T20" fmla="*/ 869 w 1089"/>
              <a:gd name="T21" fmla="*/ 794 h 1188"/>
              <a:gd name="T22" fmla="*/ 729 w 1089"/>
              <a:gd name="T23" fmla="*/ 721 h 1188"/>
              <a:gd name="T24" fmla="*/ 869 w 1089"/>
              <a:gd name="T25" fmla="*/ 794 h 1188"/>
              <a:gd name="T26" fmla="*/ 1016 w 1089"/>
              <a:gd name="T27" fmla="*/ 285 h 1188"/>
              <a:gd name="T28" fmla="*/ 1080 w 1089"/>
              <a:gd name="T29" fmla="*/ 453 h 1188"/>
              <a:gd name="T30" fmla="*/ 1062 w 1089"/>
              <a:gd name="T31" fmla="*/ 341 h 1188"/>
              <a:gd name="T32" fmla="*/ 810 w 1089"/>
              <a:gd name="T33" fmla="*/ 458 h 1188"/>
              <a:gd name="T34" fmla="*/ 872 w 1089"/>
              <a:gd name="T35" fmla="*/ 474 h 1188"/>
              <a:gd name="T36" fmla="*/ 872 w 1089"/>
              <a:gd name="T37" fmla="*/ 289 h 1188"/>
              <a:gd name="T38" fmla="*/ 758 w 1089"/>
              <a:gd name="T39" fmla="*/ 303 h 1188"/>
              <a:gd name="T40" fmla="*/ 713 w 1089"/>
              <a:gd name="T41" fmla="*/ 335 h 1188"/>
              <a:gd name="T42" fmla="*/ 528 w 1089"/>
              <a:gd name="T43" fmla="*/ 302 h 1188"/>
              <a:gd name="T44" fmla="*/ 528 w 1089"/>
              <a:gd name="T45" fmla="*/ 489 h 1188"/>
              <a:gd name="T46" fmla="*/ 573 w 1089"/>
              <a:gd name="T47" fmla="*/ 329 h 1188"/>
              <a:gd name="T48" fmla="*/ 408 w 1089"/>
              <a:gd name="T49" fmla="*/ 303 h 1188"/>
              <a:gd name="T50" fmla="*/ 408 w 1089"/>
              <a:gd name="T51" fmla="*/ 489 h 1188"/>
              <a:gd name="T52" fmla="*/ 471 w 1089"/>
              <a:gd name="T53" fmla="*/ 320 h 1188"/>
              <a:gd name="T54" fmla="*/ 408 w 1089"/>
              <a:gd name="T55" fmla="*/ 303 h 1188"/>
              <a:gd name="T56" fmla="*/ 329 w 1089"/>
              <a:gd name="T57" fmla="*/ 472 h 1188"/>
              <a:gd name="T58" fmla="*/ 309 w 1089"/>
              <a:gd name="T59" fmla="*/ 303 h 1188"/>
              <a:gd name="T60" fmla="*/ 243 w 1089"/>
              <a:gd name="T61" fmla="*/ 320 h 1188"/>
              <a:gd name="T62" fmla="*/ 379 w 1089"/>
              <a:gd name="T63" fmla="*/ 489 h 1188"/>
              <a:gd name="T64" fmla="*/ 188 w 1089"/>
              <a:gd name="T65" fmla="*/ 298 h 1188"/>
              <a:gd name="T66" fmla="*/ 193 w 1089"/>
              <a:gd name="T67" fmla="*/ 464 h 1188"/>
              <a:gd name="T68" fmla="*/ 114 w 1089"/>
              <a:gd name="T69" fmla="*/ 302 h 1188"/>
              <a:gd name="T70" fmla="*/ 884 w 1089"/>
              <a:gd name="T71" fmla="*/ 16 h 1188"/>
              <a:gd name="T72" fmla="*/ 776 w 1089"/>
              <a:gd name="T73" fmla="*/ 107 h 1188"/>
              <a:gd name="T74" fmla="*/ 776 w 1089"/>
              <a:gd name="T75" fmla="*/ 107 h 1188"/>
              <a:gd name="T76" fmla="*/ 743 w 1089"/>
              <a:gd name="T77" fmla="*/ 36 h 1188"/>
              <a:gd name="T78" fmla="*/ 702 w 1089"/>
              <a:gd name="T79" fmla="*/ 17 h 1188"/>
              <a:gd name="T80" fmla="*/ 640 w 1089"/>
              <a:gd name="T81" fmla="*/ 40 h 1188"/>
              <a:gd name="T82" fmla="*/ 568 w 1089"/>
              <a:gd name="T83" fmla="*/ 4 h 1188"/>
              <a:gd name="T84" fmla="*/ 652 w 1089"/>
              <a:gd name="T85" fmla="*/ 172 h 1188"/>
              <a:gd name="T86" fmla="*/ 714 w 1089"/>
              <a:gd name="T87" fmla="*/ 189 h 1188"/>
              <a:gd name="T88" fmla="*/ 444 w 1089"/>
              <a:gd name="T89" fmla="*/ 120 h 1188"/>
              <a:gd name="T90" fmla="*/ 437 w 1089"/>
              <a:gd name="T91" fmla="*/ 136 h 1188"/>
              <a:gd name="T92" fmla="*/ 509 w 1089"/>
              <a:gd name="T93" fmla="*/ 189 h 1188"/>
              <a:gd name="T94" fmla="*/ 567 w 1089"/>
              <a:gd name="T95" fmla="*/ 169 h 1188"/>
              <a:gd name="T96" fmla="*/ 379 w 1089"/>
              <a:gd name="T97" fmla="*/ 189 h 1188"/>
              <a:gd name="T98" fmla="*/ 164 w 1089"/>
              <a:gd name="T99" fmla="*/ 189 h 1188"/>
              <a:gd name="T100" fmla="*/ 223 w 1089"/>
              <a:gd name="T101" fmla="*/ 197 h 1188"/>
              <a:gd name="T102" fmla="*/ 276 w 1089"/>
              <a:gd name="T103" fmla="*/ 203 h 1188"/>
              <a:gd name="T104" fmla="*/ 336 w 1089"/>
              <a:gd name="T105" fmla="*/ 34 h 1188"/>
              <a:gd name="T106" fmla="*/ 229 w 1089"/>
              <a:gd name="T107" fmla="*/ 148 h 1188"/>
              <a:gd name="T108" fmla="*/ 119 w 1089"/>
              <a:gd name="T109" fmla="*/ 47 h 1188"/>
              <a:gd name="T110" fmla="*/ 164 w 1089"/>
              <a:gd name="T111" fmla="*/ 203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89" h="1188">
                <a:moveTo>
                  <a:pt x="598" y="609"/>
                </a:moveTo>
                <a:cubicBezTo>
                  <a:pt x="598" y="783"/>
                  <a:pt x="598" y="783"/>
                  <a:pt x="598" y="783"/>
                </a:cubicBezTo>
                <a:cubicBezTo>
                  <a:pt x="598" y="850"/>
                  <a:pt x="619" y="904"/>
                  <a:pt x="661" y="944"/>
                </a:cubicBezTo>
                <a:cubicBezTo>
                  <a:pt x="661" y="944"/>
                  <a:pt x="661" y="944"/>
                  <a:pt x="661" y="944"/>
                </a:cubicBezTo>
                <a:cubicBezTo>
                  <a:pt x="661" y="898"/>
                  <a:pt x="661" y="898"/>
                  <a:pt x="661" y="898"/>
                </a:cubicBezTo>
                <a:cubicBezTo>
                  <a:pt x="645" y="869"/>
                  <a:pt x="637" y="834"/>
                  <a:pt x="637" y="794"/>
                </a:cubicBezTo>
                <a:cubicBezTo>
                  <a:pt x="637" y="760"/>
                  <a:pt x="637" y="760"/>
                  <a:pt x="637" y="760"/>
                </a:cubicBezTo>
                <a:cubicBezTo>
                  <a:pt x="690" y="760"/>
                  <a:pt x="690" y="760"/>
                  <a:pt x="690" y="760"/>
                </a:cubicBezTo>
                <a:cubicBezTo>
                  <a:pt x="690" y="760"/>
                  <a:pt x="690" y="929"/>
                  <a:pt x="690" y="937"/>
                </a:cubicBezTo>
                <a:cubicBezTo>
                  <a:pt x="690" y="953"/>
                  <a:pt x="690" y="962"/>
                  <a:pt x="689" y="966"/>
                </a:cubicBezTo>
                <a:cubicBezTo>
                  <a:pt x="682" y="1063"/>
                  <a:pt x="635" y="1128"/>
                  <a:pt x="544" y="1166"/>
                </a:cubicBezTo>
                <a:cubicBezTo>
                  <a:pt x="454" y="1128"/>
                  <a:pt x="406" y="1063"/>
                  <a:pt x="399" y="967"/>
                </a:cubicBezTo>
                <a:cubicBezTo>
                  <a:pt x="461" y="925"/>
                  <a:pt x="490" y="864"/>
                  <a:pt x="490" y="783"/>
                </a:cubicBezTo>
                <a:cubicBezTo>
                  <a:pt x="490" y="760"/>
                  <a:pt x="490" y="760"/>
                  <a:pt x="490" y="760"/>
                </a:cubicBezTo>
                <a:cubicBezTo>
                  <a:pt x="569" y="760"/>
                  <a:pt x="569" y="760"/>
                  <a:pt x="569" y="760"/>
                </a:cubicBezTo>
                <a:cubicBezTo>
                  <a:pt x="569" y="721"/>
                  <a:pt x="569" y="721"/>
                  <a:pt x="569" y="721"/>
                </a:cubicBezTo>
                <a:cubicBezTo>
                  <a:pt x="360" y="721"/>
                  <a:pt x="360" y="721"/>
                  <a:pt x="360" y="721"/>
                </a:cubicBezTo>
                <a:cubicBezTo>
                  <a:pt x="360" y="929"/>
                  <a:pt x="360" y="929"/>
                  <a:pt x="360" y="929"/>
                </a:cubicBezTo>
                <a:cubicBezTo>
                  <a:pt x="360" y="929"/>
                  <a:pt x="360" y="930"/>
                  <a:pt x="360" y="930"/>
                </a:cubicBezTo>
                <a:cubicBezTo>
                  <a:pt x="360" y="930"/>
                  <a:pt x="360" y="930"/>
                  <a:pt x="360" y="930"/>
                </a:cubicBezTo>
                <a:cubicBezTo>
                  <a:pt x="376" y="919"/>
                  <a:pt x="388" y="906"/>
                  <a:pt x="398" y="890"/>
                </a:cubicBezTo>
                <a:cubicBezTo>
                  <a:pt x="398" y="760"/>
                  <a:pt x="398" y="760"/>
                  <a:pt x="398" y="760"/>
                </a:cubicBezTo>
                <a:cubicBezTo>
                  <a:pt x="452" y="760"/>
                  <a:pt x="452" y="760"/>
                  <a:pt x="452" y="760"/>
                </a:cubicBezTo>
                <a:cubicBezTo>
                  <a:pt x="452" y="794"/>
                  <a:pt x="452" y="794"/>
                  <a:pt x="452" y="794"/>
                </a:cubicBezTo>
                <a:cubicBezTo>
                  <a:pt x="452" y="854"/>
                  <a:pt x="434" y="902"/>
                  <a:pt x="398" y="936"/>
                </a:cubicBezTo>
                <a:cubicBezTo>
                  <a:pt x="383" y="951"/>
                  <a:pt x="370" y="959"/>
                  <a:pt x="361" y="964"/>
                </a:cubicBezTo>
                <a:cubicBezTo>
                  <a:pt x="352" y="970"/>
                  <a:pt x="345" y="973"/>
                  <a:pt x="336" y="977"/>
                </a:cubicBezTo>
                <a:cubicBezTo>
                  <a:pt x="257" y="944"/>
                  <a:pt x="219" y="882"/>
                  <a:pt x="219" y="794"/>
                </a:cubicBezTo>
                <a:cubicBezTo>
                  <a:pt x="219" y="648"/>
                  <a:pt x="219" y="648"/>
                  <a:pt x="219" y="648"/>
                </a:cubicBezTo>
                <a:cubicBezTo>
                  <a:pt x="452" y="648"/>
                  <a:pt x="452" y="648"/>
                  <a:pt x="452" y="648"/>
                </a:cubicBezTo>
                <a:cubicBezTo>
                  <a:pt x="452" y="692"/>
                  <a:pt x="452" y="692"/>
                  <a:pt x="452" y="692"/>
                </a:cubicBezTo>
                <a:cubicBezTo>
                  <a:pt x="490" y="692"/>
                  <a:pt x="490" y="692"/>
                  <a:pt x="490" y="692"/>
                </a:cubicBezTo>
                <a:cubicBezTo>
                  <a:pt x="490" y="609"/>
                  <a:pt x="490" y="609"/>
                  <a:pt x="490" y="609"/>
                </a:cubicBezTo>
                <a:cubicBezTo>
                  <a:pt x="181" y="609"/>
                  <a:pt x="181" y="609"/>
                  <a:pt x="181" y="609"/>
                </a:cubicBezTo>
                <a:cubicBezTo>
                  <a:pt x="181" y="783"/>
                  <a:pt x="181" y="783"/>
                  <a:pt x="181" y="783"/>
                </a:cubicBezTo>
                <a:cubicBezTo>
                  <a:pt x="181" y="889"/>
                  <a:pt x="231" y="959"/>
                  <a:pt x="336" y="999"/>
                </a:cubicBezTo>
                <a:cubicBezTo>
                  <a:pt x="346" y="995"/>
                  <a:pt x="355" y="991"/>
                  <a:pt x="364" y="987"/>
                </a:cubicBezTo>
                <a:cubicBezTo>
                  <a:pt x="380" y="1082"/>
                  <a:pt x="439" y="1148"/>
                  <a:pt x="544" y="1188"/>
                </a:cubicBezTo>
                <a:cubicBezTo>
                  <a:pt x="649" y="1148"/>
                  <a:pt x="708" y="1082"/>
                  <a:pt x="724" y="987"/>
                </a:cubicBezTo>
                <a:cubicBezTo>
                  <a:pt x="733" y="991"/>
                  <a:pt x="743" y="995"/>
                  <a:pt x="753" y="999"/>
                </a:cubicBezTo>
                <a:cubicBezTo>
                  <a:pt x="857" y="959"/>
                  <a:pt x="907" y="889"/>
                  <a:pt x="907" y="783"/>
                </a:cubicBezTo>
                <a:cubicBezTo>
                  <a:pt x="907" y="609"/>
                  <a:pt x="907" y="609"/>
                  <a:pt x="907" y="609"/>
                </a:cubicBezTo>
                <a:lnTo>
                  <a:pt x="598" y="609"/>
                </a:lnTo>
                <a:close/>
                <a:moveTo>
                  <a:pt x="869" y="794"/>
                </a:moveTo>
                <a:cubicBezTo>
                  <a:pt x="869" y="882"/>
                  <a:pt x="831" y="944"/>
                  <a:pt x="753" y="977"/>
                </a:cubicBezTo>
                <a:cubicBezTo>
                  <a:pt x="744" y="973"/>
                  <a:pt x="735" y="969"/>
                  <a:pt x="727" y="964"/>
                </a:cubicBezTo>
                <a:cubicBezTo>
                  <a:pt x="728" y="953"/>
                  <a:pt x="729" y="941"/>
                  <a:pt x="729" y="929"/>
                </a:cubicBezTo>
                <a:cubicBezTo>
                  <a:pt x="729" y="721"/>
                  <a:pt x="729" y="721"/>
                  <a:pt x="729" y="721"/>
                </a:cubicBezTo>
                <a:cubicBezTo>
                  <a:pt x="637" y="721"/>
                  <a:pt x="637" y="721"/>
                  <a:pt x="637" y="721"/>
                </a:cubicBezTo>
                <a:cubicBezTo>
                  <a:pt x="637" y="648"/>
                  <a:pt x="637" y="648"/>
                  <a:pt x="637" y="648"/>
                </a:cubicBezTo>
                <a:cubicBezTo>
                  <a:pt x="869" y="648"/>
                  <a:pt x="869" y="648"/>
                  <a:pt x="869" y="648"/>
                </a:cubicBezTo>
                <a:lnTo>
                  <a:pt x="869" y="794"/>
                </a:lnTo>
                <a:close/>
                <a:moveTo>
                  <a:pt x="1062" y="347"/>
                </a:moveTo>
                <a:cubicBezTo>
                  <a:pt x="1074" y="347"/>
                  <a:pt x="1074" y="347"/>
                  <a:pt x="1074" y="347"/>
                </a:cubicBezTo>
                <a:cubicBezTo>
                  <a:pt x="1084" y="298"/>
                  <a:pt x="1084" y="298"/>
                  <a:pt x="1084" y="298"/>
                </a:cubicBezTo>
                <a:cubicBezTo>
                  <a:pt x="1068" y="290"/>
                  <a:pt x="1041" y="285"/>
                  <a:pt x="1016" y="285"/>
                </a:cubicBezTo>
                <a:cubicBezTo>
                  <a:pt x="944" y="285"/>
                  <a:pt x="895" y="331"/>
                  <a:pt x="895" y="392"/>
                </a:cubicBezTo>
                <a:cubicBezTo>
                  <a:pt x="895" y="451"/>
                  <a:pt x="938" y="493"/>
                  <a:pt x="1007" y="493"/>
                </a:cubicBezTo>
                <a:cubicBezTo>
                  <a:pt x="1041" y="493"/>
                  <a:pt x="1069" y="482"/>
                  <a:pt x="1089" y="464"/>
                </a:cubicBezTo>
                <a:cubicBezTo>
                  <a:pt x="1080" y="453"/>
                  <a:pt x="1080" y="453"/>
                  <a:pt x="1080" y="453"/>
                </a:cubicBezTo>
                <a:cubicBezTo>
                  <a:pt x="1062" y="466"/>
                  <a:pt x="1040" y="473"/>
                  <a:pt x="1018" y="473"/>
                </a:cubicBezTo>
                <a:cubicBezTo>
                  <a:pt x="969" y="473"/>
                  <a:pt x="932" y="440"/>
                  <a:pt x="932" y="383"/>
                </a:cubicBezTo>
                <a:cubicBezTo>
                  <a:pt x="932" y="331"/>
                  <a:pt x="962" y="302"/>
                  <a:pt x="1009" y="302"/>
                </a:cubicBezTo>
                <a:cubicBezTo>
                  <a:pt x="1047" y="302"/>
                  <a:pt x="1062" y="313"/>
                  <a:pt x="1062" y="341"/>
                </a:cubicBezTo>
                <a:lnTo>
                  <a:pt x="1062" y="347"/>
                </a:lnTo>
                <a:close/>
                <a:moveTo>
                  <a:pt x="783" y="303"/>
                </a:moveTo>
                <a:cubicBezTo>
                  <a:pt x="808" y="304"/>
                  <a:pt x="810" y="306"/>
                  <a:pt x="810" y="320"/>
                </a:cubicBezTo>
                <a:cubicBezTo>
                  <a:pt x="810" y="458"/>
                  <a:pt x="810" y="458"/>
                  <a:pt x="810" y="458"/>
                </a:cubicBezTo>
                <a:cubicBezTo>
                  <a:pt x="810" y="471"/>
                  <a:pt x="808" y="473"/>
                  <a:pt x="783" y="474"/>
                </a:cubicBezTo>
                <a:cubicBezTo>
                  <a:pt x="783" y="489"/>
                  <a:pt x="783" y="489"/>
                  <a:pt x="783" y="489"/>
                </a:cubicBezTo>
                <a:cubicBezTo>
                  <a:pt x="872" y="489"/>
                  <a:pt x="872" y="489"/>
                  <a:pt x="872" y="489"/>
                </a:cubicBezTo>
                <a:cubicBezTo>
                  <a:pt x="872" y="474"/>
                  <a:pt x="872" y="474"/>
                  <a:pt x="872" y="474"/>
                </a:cubicBezTo>
                <a:cubicBezTo>
                  <a:pt x="847" y="473"/>
                  <a:pt x="845" y="471"/>
                  <a:pt x="845" y="458"/>
                </a:cubicBezTo>
                <a:cubicBezTo>
                  <a:pt x="845" y="320"/>
                  <a:pt x="845" y="320"/>
                  <a:pt x="845" y="320"/>
                </a:cubicBezTo>
                <a:cubicBezTo>
                  <a:pt x="845" y="306"/>
                  <a:pt x="847" y="304"/>
                  <a:pt x="872" y="303"/>
                </a:cubicBezTo>
                <a:cubicBezTo>
                  <a:pt x="872" y="289"/>
                  <a:pt x="872" y="289"/>
                  <a:pt x="872" y="289"/>
                </a:cubicBezTo>
                <a:cubicBezTo>
                  <a:pt x="783" y="289"/>
                  <a:pt x="783" y="289"/>
                  <a:pt x="783" y="289"/>
                </a:cubicBezTo>
                <a:lnTo>
                  <a:pt x="783" y="303"/>
                </a:lnTo>
                <a:close/>
                <a:moveTo>
                  <a:pt x="731" y="335"/>
                </a:moveTo>
                <a:cubicBezTo>
                  <a:pt x="731" y="308"/>
                  <a:pt x="736" y="303"/>
                  <a:pt x="758" y="303"/>
                </a:cubicBezTo>
                <a:cubicBezTo>
                  <a:pt x="758" y="289"/>
                  <a:pt x="758" y="289"/>
                  <a:pt x="758" y="289"/>
                </a:cubicBezTo>
                <a:cubicBezTo>
                  <a:pt x="686" y="289"/>
                  <a:pt x="686" y="289"/>
                  <a:pt x="686" y="289"/>
                </a:cubicBezTo>
                <a:cubicBezTo>
                  <a:pt x="686" y="303"/>
                  <a:pt x="686" y="303"/>
                  <a:pt x="686" y="303"/>
                </a:cubicBezTo>
                <a:cubicBezTo>
                  <a:pt x="708" y="303"/>
                  <a:pt x="713" y="308"/>
                  <a:pt x="713" y="335"/>
                </a:cubicBezTo>
                <a:cubicBezTo>
                  <a:pt x="713" y="436"/>
                  <a:pt x="713" y="436"/>
                  <a:pt x="713" y="436"/>
                </a:cubicBezTo>
                <a:cubicBezTo>
                  <a:pt x="584" y="289"/>
                  <a:pt x="584" y="289"/>
                  <a:pt x="584" y="289"/>
                </a:cubicBezTo>
                <a:cubicBezTo>
                  <a:pt x="526" y="289"/>
                  <a:pt x="526" y="289"/>
                  <a:pt x="526" y="289"/>
                </a:cubicBezTo>
                <a:cubicBezTo>
                  <a:pt x="528" y="302"/>
                  <a:pt x="528" y="302"/>
                  <a:pt x="528" y="302"/>
                </a:cubicBezTo>
                <a:cubicBezTo>
                  <a:pt x="552" y="306"/>
                  <a:pt x="555" y="308"/>
                  <a:pt x="555" y="329"/>
                </a:cubicBezTo>
                <a:cubicBezTo>
                  <a:pt x="555" y="443"/>
                  <a:pt x="555" y="443"/>
                  <a:pt x="555" y="443"/>
                </a:cubicBezTo>
                <a:cubicBezTo>
                  <a:pt x="555" y="469"/>
                  <a:pt x="550" y="474"/>
                  <a:pt x="528" y="474"/>
                </a:cubicBezTo>
                <a:cubicBezTo>
                  <a:pt x="528" y="489"/>
                  <a:pt x="528" y="489"/>
                  <a:pt x="528" y="489"/>
                </a:cubicBezTo>
                <a:cubicBezTo>
                  <a:pt x="600" y="489"/>
                  <a:pt x="600" y="489"/>
                  <a:pt x="600" y="489"/>
                </a:cubicBezTo>
                <a:cubicBezTo>
                  <a:pt x="600" y="474"/>
                  <a:pt x="600" y="474"/>
                  <a:pt x="600" y="474"/>
                </a:cubicBezTo>
                <a:cubicBezTo>
                  <a:pt x="577" y="474"/>
                  <a:pt x="573" y="469"/>
                  <a:pt x="573" y="443"/>
                </a:cubicBezTo>
                <a:cubicBezTo>
                  <a:pt x="573" y="329"/>
                  <a:pt x="573" y="329"/>
                  <a:pt x="573" y="329"/>
                </a:cubicBezTo>
                <a:cubicBezTo>
                  <a:pt x="716" y="491"/>
                  <a:pt x="716" y="491"/>
                  <a:pt x="716" y="491"/>
                </a:cubicBezTo>
                <a:cubicBezTo>
                  <a:pt x="731" y="491"/>
                  <a:pt x="731" y="491"/>
                  <a:pt x="731" y="491"/>
                </a:cubicBezTo>
                <a:lnTo>
                  <a:pt x="731" y="335"/>
                </a:lnTo>
                <a:close/>
                <a:moveTo>
                  <a:pt x="408" y="303"/>
                </a:moveTo>
                <a:cubicBezTo>
                  <a:pt x="433" y="304"/>
                  <a:pt x="436" y="306"/>
                  <a:pt x="436" y="320"/>
                </a:cubicBezTo>
                <a:cubicBezTo>
                  <a:pt x="436" y="458"/>
                  <a:pt x="436" y="458"/>
                  <a:pt x="436" y="458"/>
                </a:cubicBezTo>
                <a:cubicBezTo>
                  <a:pt x="436" y="471"/>
                  <a:pt x="433" y="473"/>
                  <a:pt x="408" y="474"/>
                </a:cubicBezTo>
                <a:cubicBezTo>
                  <a:pt x="408" y="489"/>
                  <a:pt x="408" y="489"/>
                  <a:pt x="408" y="489"/>
                </a:cubicBezTo>
                <a:cubicBezTo>
                  <a:pt x="498" y="489"/>
                  <a:pt x="498" y="489"/>
                  <a:pt x="498" y="489"/>
                </a:cubicBezTo>
                <a:cubicBezTo>
                  <a:pt x="498" y="474"/>
                  <a:pt x="498" y="474"/>
                  <a:pt x="498" y="474"/>
                </a:cubicBezTo>
                <a:cubicBezTo>
                  <a:pt x="473" y="473"/>
                  <a:pt x="471" y="471"/>
                  <a:pt x="471" y="458"/>
                </a:cubicBezTo>
                <a:cubicBezTo>
                  <a:pt x="471" y="320"/>
                  <a:pt x="471" y="320"/>
                  <a:pt x="471" y="320"/>
                </a:cubicBezTo>
                <a:cubicBezTo>
                  <a:pt x="471" y="306"/>
                  <a:pt x="473" y="304"/>
                  <a:pt x="498" y="303"/>
                </a:cubicBezTo>
                <a:cubicBezTo>
                  <a:pt x="498" y="289"/>
                  <a:pt x="498" y="289"/>
                  <a:pt x="498" y="289"/>
                </a:cubicBezTo>
                <a:cubicBezTo>
                  <a:pt x="408" y="289"/>
                  <a:pt x="408" y="289"/>
                  <a:pt x="408" y="289"/>
                </a:cubicBezTo>
                <a:lnTo>
                  <a:pt x="408" y="303"/>
                </a:lnTo>
                <a:close/>
                <a:moveTo>
                  <a:pt x="390" y="431"/>
                </a:moveTo>
                <a:cubicBezTo>
                  <a:pt x="379" y="431"/>
                  <a:pt x="379" y="431"/>
                  <a:pt x="379" y="431"/>
                </a:cubicBezTo>
                <a:cubicBezTo>
                  <a:pt x="374" y="440"/>
                  <a:pt x="374" y="440"/>
                  <a:pt x="374" y="440"/>
                </a:cubicBezTo>
                <a:cubicBezTo>
                  <a:pt x="362" y="466"/>
                  <a:pt x="352" y="472"/>
                  <a:pt x="329" y="472"/>
                </a:cubicBezTo>
                <a:cubicBezTo>
                  <a:pt x="292" y="472"/>
                  <a:pt x="292" y="472"/>
                  <a:pt x="292" y="472"/>
                </a:cubicBezTo>
                <a:cubicBezTo>
                  <a:pt x="279" y="472"/>
                  <a:pt x="278" y="467"/>
                  <a:pt x="278" y="449"/>
                </a:cubicBezTo>
                <a:cubicBezTo>
                  <a:pt x="278" y="320"/>
                  <a:pt x="278" y="320"/>
                  <a:pt x="278" y="320"/>
                </a:cubicBezTo>
                <a:cubicBezTo>
                  <a:pt x="278" y="306"/>
                  <a:pt x="280" y="303"/>
                  <a:pt x="309" y="303"/>
                </a:cubicBezTo>
                <a:cubicBezTo>
                  <a:pt x="309" y="289"/>
                  <a:pt x="309" y="289"/>
                  <a:pt x="309" y="289"/>
                </a:cubicBezTo>
                <a:cubicBezTo>
                  <a:pt x="217" y="289"/>
                  <a:pt x="217" y="289"/>
                  <a:pt x="217" y="289"/>
                </a:cubicBezTo>
                <a:cubicBezTo>
                  <a:pt x="217" y="303"/>
                  <a:pt x="217" y="303"/>
                  <a:pt x="217" y="303"/>
                </a:cubicBezTo>
                <a:cubicBezTo>
                  <a:pt x="241" y="304"/>
                  <a:pt x="243" y="306"/>
                  <a:pt x="243" y="320"/>
                </a:cubicBezTo>
                <a:cubicBezTo>
                  <a:pt x="243" y="446"/>
                  <a:pt x="243" y="446"/>
                  <a:pt x="243" y="446"/>
                </a:cubicBezTo>
                <a:cubicBezTo>
                  <a:pt x="243" y="469"/>
                  <a:pt x="241" y="471"/>
                  <a:pt x="219" y="475"/>
                </a:cubicBezTo>
                <a:cubicBezTo>
                  <a:pt x="219" y="489"/>
                  <a:pt x="219" y="489"/>
                  <a:pt x="219" y="489"/>
                </a:cubicBezTo>
                <a:cubicBezTo>
                  <a:pt x="379" y="489"/>
                  <a:pt x="379" y="489"/>
                  <a:pt x="379" y="489"/>
                </a:cubicBezTo>
                <a:lnTo>
                  <a:pt x="390" y="431"/>
                </a:lnTo>
                <a:close/>
                <a:moveTo>
                  <a:pt x="167" y="347"/>
                </a:moveTo>
                <a:cubicBezTo>
                  <a:pt x="179" y="347"/>
                  <a:pt x="179" y="347"/>
                  <a:pt x="179" y="347"/>
                </a:cubicBezTo>
                <a:cubicBezTo>
                  <a:pt x="188" y="298"/>
                  <a:pt x="188" y="298"/>
                  <a:pt x="188" y="298"/>
                </a:cubicBezTo>
                <a:cubicBezTo>
                  <a:pt x="172" y="290"/>
                  <a:pt x="146" y="285"/>
                  <a:pt x="120" y="285"/>
                </a:cubicBezTo>
                <a:cubicBezTo>
                  <a:pt x="49" y="285"/>
                  <a:pt x="0" y="331"/>
                  <a:pt x="0" y="392"/>
                </a:cubicBezTo>
                <a:cubicBezTo>
                  <a:pt x="0" y="451"/>
                  <a:pt x="43" y="493"/>
                  <a:pt x="112" y="493"/>
                </a:cubicBezTo>
                <a:cubicBezTo>
                  <a:pt x="146" y="493"/>
                  <a:pt x="174" y="482"/>
                  <a:pt x="193" y="464"/>
                </a:cubicBezTo>
                <a:cubicBezTo>
                  <a:pt x="185" y="453"/>
                  <a:pt x="185" y="453"/>
                  <a:pt x="185" y="453"/>
                </a:cubicBezTo>
                <a:cubicBezTo>
                  <a:pt x="167" y="466"/>
                  <a:pt x="145" y="473"/>
                  <a:pt x="123" y="473"/>
                </a:cubicBezTo>
                <a:cubicBezTo>
                  <a:pt x="74" y="473"/>
                  <a:pt x="37" y="440"/>
                  <a:pt x="37" y="383"/>
                </a:cubicBezTo>
                <a:cubicBezTo>
                  <a:pt x="37" y="331"/>
                  <a:pt x="66" y="302"/>
                  <a:pt x="114" y="302"/>
                </a:cubicBezTo>
                <a:cubicBezTo>
                  <a:pt x="152" y="302"/>
                  <a:pt x="167" y="313"/>
                  <a:pt x="167" y="341"/>
                </a:cubicBezTo>
                <a:lnTo>
                  <a:pt x="167" y="347"/>
                </a:lnTo>
                <a:close/>
                <a:moveTo>
                  <a:pt x="813" y="98"/>
                </a:moveTo>
                <a:cubicBezTo>
                  <a:pt x="813" y="45"/>
                  <a:pt x="840" y="16"/>
                  <a:pt x="884" y="16"/>
                </a:cubicBezTo>
                <a:cubicBezTo>
                  <a:pt x="930" y="16"/>
                  <a:pt x="960" y="50"/>
                  <a:pt x="960" y="109"/>
                </a:cubicBezTo>
                <a:cubicBezTo>
                  <a:pt x="960" y="162"/>
                  <a:pt x="933" y="190"/>
                  <a:pt x="889" y="190"/>
                </a:cubicBezTo>
                <a:cubicBezTo>
                  <a:pt x="843" y="190"/>
                  <a:pt x="813" y="156"/>
                  <a:pt x="813" y="98"/>
                </a:cubicBezTo>
                <a:moveTo>
                  <a:pt x="776" y="107"/>
                </a:moveTo>
                <a:cubicBezTo>
                  <a:pt x="776" y="167"/>
                  <a:pt x="816" y="207"/>
                  <a:pt x="883" y="207"/>
                </a:cubicBezTo>
                <a:cubicBezTo>
                  <a:pt x="951" y="207"/>
                  <a:pt x="997" y="163"/>
                  <a:pt x="997" y="100"/>
                </a:cubicBezTo>
                <a:cubicBezTo>
                  <a:pt x="997" y="40"/>
                  <a:pt x="957" y="0"/>
                  <a:pt x="890" y="0"/>
                </a:cubicBezTo>
                <a:cubicBezTo>
                  <a:pt x="822" y="0"/>
                  <a:pt x="776" y="44"/>
                  <a:pt x="776" y="107"/>
                </a:cubicBezTo>
                <a:moveTo>
                  <a:pt x="714" y="189"/>
                </a:moveTo>
                <a:cubicBezTo>
                  <a:pt x="689" y="188"/>
                  <a:pt x="687" y="186"/>
                  <a:pt x="687" y="172"/>
                </a:cubicBezTo>
                <a:cubicBezTo>
                  <a:pt x="687" y="115"/>
                  <a:pt x="687" y="115"/>
                  <a:pt x="687" y="115"/>
                </a:cubicBezTo>
                <a:cubicBezTo>
                  <a:pt x="743" y="36"/>
                  <a:pt x="743" y="36"/>
                  <a:pt x="743" y="36"/>
                </a:cubicBezTo>
                <a:cubicBezTo>
                  <a:pt x="753" y="22"/>
                  <a:pt x="756" y="18"/>
                  <a:pt x="771" y="18"/>
                </a:cubicBezTo>
                <a:cubicBezTo>
                  <a:pt x="771" y="4"/>
                  <a:pt x="771" y="4"/>
                  <a:pt x="771" y="4"/>
                </a:cubicBezTo>
                <a:cubicBezTo>
                  <a:pt x="702" y="4"/>
                  <a:pt x="702" y="4"/>
                  <a:pt x="702" y="4"/>
                </a:cubicBezTo>
                <a:cubicBezTo>
                  <a:pt x="702" y="17"/>
                  <a:pt x="702" y="17"/>
                  <a:pt x="702" y="17"/>
                </a:cubicBezTo>
                <a:cubicBezTo>
                  <a:pt x="720" y="18"/>
                  <a:pt x="724" y="21"/>
                  <a:pt x="724" y="27"/>
                </a:cubicBezTo>
                <a:cubicBezTo>
                  <a:pt x="724" y="31"/>
                  <a:pt x="722" y="36"/>
                  <a:pt x="718" y="42"/>
                </a:cubicBezTo>
                <a:cubicBezTo>
                  <a:pt x="679" y="97"/>
                  <a:pt x="679" y="97"/>
                  <a:pt x="679" y="97"/>
                </a:cubicBezTo>
                <a:cubicBezTo>
                  <a:pt x="640" y="40"/>
                  <a:pt x="640" y="40"/>
                  <a:pt x="640" y="40"/>
                </a:cubicBezTo>
                <a:cubicBezTo>
                  <a:pt x="636" y="34"/>
                  <a:pt x="634" y="31"/>
                  <a:pt x="634" y="27"/>
                </a:cubicBezTo>
                <a:cubicBezTo>
                  <a:pt x="634" y="21"/>
                  <a:pt x="639" y="18"/>
                  <a:pt x="657" y="17"/>
                </a:cubicBezTo>
                <a:cubicBezTo>
                  <a:pt x="657" y="4"/>
                  <a:pt x="657" y="4"/>
                  <a:pt x="657" y="4"/>
                </a:cubicBezTo>
                <a:cubicBezTo>
                  <a:pt x="568" y="4"/>
                  <a:pt x="568" y="4"/>
                  <a:pt x="568" y="4"/>
                </a:cubicBezTo>
                <a:cubicBezTo>
                  <a:pt x="568" y="18"/>
                  <a:pt x="568" y="18"/>
                  <a:pt x="568" y="18"/>
                </a:cubicBezTo>
                <a:cubicBezTo>
                  <a:pt x="581" y="18"/>
                  <a:pt x="585" y="22"/>
                  <a:pt x="595" y="36"/>
                </a:cubicBezTo>
                <a:cubicBezTo>
                  <a:pt x="652" y="117"/>
                  <a:pt x="652" y="117"/>
                  <a:pt x="652" y="117"/>
                </a:cubicBezTo>
                <a:cubicBezTo>
                  <a:pt x="652" y="172"/>
                  <a:pt x="652" y="172"/>
                  <a:pt x="652" y="172"/>
                </a:cubicBezTo>
                <a:cubicBezTo>
                  <a:pt x="652" y="186"/>
                  <a:pt x="650" y="188"/>
                  <a:pt x="625" y="189"/>
                </a:cubicBezTo>
                <a:cubicBezTo>
                  <a:pt x="625" y="203"/>
                  <a:pt x="625" y="203"/>
                  <a:pt x="625" y="203"/>
                </a:cubicBezTo>
                <a:cubicBezTo>
                  <a:pt x="714" y="203"/>
                  <a:pt x="714" y="203"/>
                  <a:pt x="714" y="203"/>
                </a:cubicBezTo>
                <a:lnTo>
                  <a:pt x="714" y="189"/>
                </a:lnTo>
                <a:close/>
                <a:moveTo>
                  <a:pt x="444" y="120"/>
                </a:moveTo>
                <a:cubicBezTo>
                  <a:pt x="476" y="47"/>
                  <a:pt x="476" y="47"/>
                  <a:pt x="476" y="47"/>
                </a:cubicBezTo>
                <a:cubicBezTo>
                  <a:pt x="508" y="120"/>
                  <a:pt x="508" y="120"/>
                  <a:pt x="508" y="120"/>
                </a:cubicBezTo>
                <a:lnTo>
                  <a:pt x="444" y="120"/>
                </a:lnTo>
                <a:close/>
                <a:moveTo>
                  <a:pt x="446" y="189"/>
                </a:moveTo>
                <a:cubicBezTo>
                  <a:pt x="427" y="189"/>
                  <a:pt x="421" y="185"/>
                  <a:pt x="421" y="176"/>
                </a:cubicBezTo>
                <a:cubicBezTo>
                  <a:pt x="421" y="173"/>
                  <a:pt x="423" y="168"/>
                  <a:pt x="425" y="164"/>
                </a:cubicBezTo>
                <a:cubicBezTo>
                  <a:pt x="437" y="136"/>
                  <a:pt x="437" y="136"/>
                  <a:pt x="437" y="136"/>
                </a:cubicBezTo>
                <a:cubicBezTo>
                  <a:pt x="515" y="136"/>
                  <a:pt x="515" y="136"/>
                  <a:pt x="515" y="136"/>
                </a:cubicBezTo>
                <a:cubicBezTo>
                  <a:pt x="528" y="167"/>
                  <a:pt x="528" y="167"/>
                  <a:pt x="528" y="167"/>
                </a:cubicBezTo>
                <a:cubicBezTo>
                  <a:pt x="530" y="171"/>
                  <a:pt x="531" y="175"/>
                  <a:pt x="531" y="178"/>
                </a:cubicBezTo>
                <a:cubicBezTo>
                  <a:pt x="531" y="186"/>
                  <a:pt x="526" y="189"/>
                  <a:pt x="509" y="189"/>
                </a:cubicBezTo>
                <a:cubicBezTo>
                  <a:pt x="509" y="203"/>
                  <a:pt x="509" y="203"/>
                  <a:pt x="509" y="203"/>
                </a:cubicBezTo>
                <a:cubicBezTo>
                  <a:pt x="591" y="203"/>
                  <a:pt x="591" y="203"/>
                  <a:pt x="591" y="203"/>
                </a:cubicBezTo>
                <a:cubicBezTo>
                  <a:pt x="591" y="189"/>
                  <a:pt x="591" y="189"/>
                  <a:pt x="591" y="189"/>
                </a:cubicBezTo>
                <a:cubicBezTo>
                  <a:pt x="576" y="188"/>
                  <a:pt x="574" y="185"/>
                  <a:pt x="567" y="169"/>
                </a:cubicBezTo>
                <a:cubicBezTo>
                  <a:pt x="492" y="1"/>
                  <a:pt x="492" y="1"/>
                  <a:pt x="492" y="1"/>
                </a:cubicBezTo>
                <a:cubicBezTo>
                  <a:pt x="478" y="1"/>
                  <a:pt x="478" y="1"/>
                  <a:pt x="478" y="1"/>
                </a:cubicBezTo>
                <a:cubicBezTo>
                  <a:pt x="403" y="169"/>
                  <a:pt x="403" y="169"/>
                  <a:pt x="403" y="169"/>
                </a:cubicBezTo>
                <a:cubicBezTo>
                  <a:pt x="397" y="185"/>
                  <a:pt x="394" y="188"/>
                  <a:pt x="379" y="189"/>
                </a:cubicBezTo>
                <a:cubicBezTo>
                  <a:pt x="379" y="203"/>
                  <a:pt x="379" y="203"/>
                  <a:pt x="379" y="203"/>
                </a:cubicBezTo>
                <a:cubicBezTo>
                  <a:pt x="446" y="203"/>
                  <a:pt x="446" y="203"/>
                  <a:pt x="446" y="203"/>
                </a:cubicBezTo>
                <a:lnTo>
                  <a:pt x="446" y="189"/>
                </a:lnTo>
                <a:close/>
                <a:moveTo>
                  <a:pt x="164" y="189"/>
                </a:moveTo>
                <a:cubicBezTo>
                  <a:pt x="142" y="189"/>
                  <a:pt x="137" y="184"/>
                  <a:pt x="137" y="157"/>
                </a:cubicBezTo>
                <a:cubicBezTo>
                  <a:pt x="137" y="42"/>
                  <a:pt x="137" y="42"/>
                  <a:pt x="137" y="42"/>
                </a:cubicBezTo>
                <a:cubicBezTo>
                  <a:pt x="216" y="197"/>
                  <a:pt x="216" y="197"/>
                  <a:pt x="216" y="197"/>
                </a:cubicBezTo>
                <a:cubicBezTo>
                  <a:pt x="223" y="197"/>
                  <a:pt x="223" y="197"/>
                  <a:pt x="223" y="197"/>
                </a:cubicBezTo>
                <a:cubicBezTo>
                  <a:pt x="301" y="42"/>
                  <a:pt x="301" y="42"/>
                  <a:pt x="301" y="42"/>
                </a:cubicBezTo>
                <a:cubicBezTo>
                  <a:pt x="301" y="172"/>
                  <a:pt x="301" y="172"/>
                  <a:pt x="301" y="172"/>
                </a:cubicBezTo>
                <a:cubicBezTo>
                  <a:pt x="301" y="186"/>
                  <a:pt x="299" y="188"/>
                  <a:pt x="276" y="189"/>
                </a:cubicBezTo>
                <a:cubicBezTo>
                  <a:pt x="276" y="203"/>
                  <a:pt x="276" y="203"/>
                  <a:pt x="276" y="203"/>
                </a:cubicBezTo>
                <a:cubicBezTo>
                  <a:pt x="362" y="203"/>
                  <a:pt x="362" y="203"/>
                  <a:pt x="362" y="203"/>
                </a:cubicBezTo>
                <a:cubicBezTo>
                  <a:pt x="362" y="189"/>
                  <a:pt x="362" y="189"/>
                  <a:pt x="362" y="189"/>
                </a:cubicBezTo>
                <a:cubicBezTo>
                  <a:pt x="338" y="188"/>
                  <a:pt x="336" y="186"/>
                  <a:pt x="336" y="172"/>
                </a:cubicBezTo>
                <a:cubicBezTo>
                  <a:pt x="336" y="34"/>
                  <a:pt x="336" y="34"/>
                  <a:pt x="336" y="34"/>
                </a:cubicBezTo>
                <a:cubicBezTo>
                  <a:pt x="336" y="21"/>
                  <a:pt x="338" y="19"/>
                  <a:pt x="362" y="18"/>
                </a:cubicBezTo>
                <a:cubicBezTo>
                  <a:pt x="362" y="4"/>
                  <a:pt x="362" y="4"/>
                  <a:pt x="362" y="4"/>
                </a:cubicBezTo>
                <a:cubicBezTo>
                  <a:pt x="302" y="4"/>
                  <a:pt x="302" y="4"/>
                  <a:pt x="302" y="4"/>
                </a:cubicBezTo>
                <a:cubicBezTo>
                  <a:pt x="229" y="148"/>
                  <a:pt x="229" y="148"/>
                  <a:pt x="229" y="148"/>
                </a:cubicBezTo>
                <a:cubicBezTo>
                  <a:pt x="156" y="4"/>
                  <a:pt x="156" y="4"/>
                  <a:pt x="156" y="4"/>
                </a:cubicBezTo>
                <a:cubicBezTo>
                  <a:pt x="92" y="4"/>
                  <a:pt x="92" y="4"/>
                  <a:pt x="92" y="4"/>
                </a:cubicBezTo>
                <a:cubicBezTo>
                  <a:pt x="92" y="17"/>
                  <a:pt x="92" y="17"/>
                  <a:pt x="92" y="17"/>
                </a:cubicBezTo>
                <a:cubicBezTo>
                  <a:pt x="115" y="20"/>
                  <a:pt x="119" y="22"/>
                  <a:pt x="119" y="47"/>
                </a:cubicBezTo>
                <a:cubicBezTo>
                  <a:pt x="119" y="157"/>
                  <a:pt x="119" y="157"/>
                  <a:pt x="119" y="157"/>
                </a:cubicBezTo>
                <a:cubicBezTo>
                  <a:pt x="119" y="184"/>
                  <a:pt x="114" y="189"/>
                  <a:pt x="92" y="189"/>
                </a:cubicBezTo>
                <a:cubicBezTo>
                  <a:pt x="92" y="203"/>
                  <a:pt x="92" y="203"/>
                  <a:pt x="92" y="203"/>
                </a:cubicBezTo>
                <a:cubicBezTo>
                  <a:pt x="164" y="203"/>
                  <a:pt x="164" y="203"/>
                  <a:pt x="164" y="203"/>
                </a:cubicBezTo>
                <a:lnTo>
                  <a:pt x="164" y="189"/>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998027898"/>
      </p:ext>
    </p:extLst>
  </p:cSld>
  <p:clrMap bg1="lt1" tx1="dk1" bg2="lt2" tx2="dk2" accent1="accent1" accent2="accent2" accent3="accent3" accent4="accent4" accent5="accent5" accent6="accent6" hlink="hlink" folHlink="folHlink"/>
  <p:sldLayoutIdLst>
    <p:sldLayoutId id="2147483662" r:id="rId1"/>
    <p:sldLayoutId id="2147483658" r:id="rId2"/>
    <p:sldLayoutId id="2147483660" r:id="rId3"/>
    <p:sldLayoutId id="2147483661"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4" pos="26784" userDrawn="1">
          <p15:clr>
            <a:srgbClr val="F26B43"/>
          </p15:clr>
        </p15:guide>
        <p15:guide id="5" orient="horz" pos="9782" userDrawn="1">
          <p15:clr>
            <a:srgbClr val="F26B43"/>
          </p15:clr>
        </p15:guide>
        <p15:guide id="8" pos="299" userDrawn="1">
          <p15:clr>
            <a:srgbClr val="F26B43"/>
          </p15:clr>
        </p15:guide>
        <p15:guide id="18" orient="horz" pos="36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4.jpeg"/><Relationship Id="rId2" Type="http://schemas.openxmlformats.org/officeDocument/2006/relationships/customXml" Target="../../customXml/item3.xml"/><Relationship Id="rId1" Type="http://schemas.openxmlformats.org/officeDocument/2006/relationships/customXml" Target="../../customXml/item4.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FA6DA7F-FEF6-3074-9327-7D720D74126C}"/>
              </a:ext>
            </a:extLst>
          </p:cNvPr>
          <p:cNvSpPr/>
          <p:nvPr/>
        </p:nvSpPr>
        <p:spPr>
          <a:xfrm>
            <a:off x="2099331" y="657587"/>
            <a:ext cx="3291840" cy="11887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58" name="Text Box 46"/>
          <p:cNvSpPr txBox="1">
            <a:spLocks noChangeArrowheads="1"/>
          </p:cNvSpPr>
          <p:nvPr/>
        </p:nvSpPr>
        <p:spPr bwMode="auto">
          <a:xfrm>
            <a:off x="14850266" y="3853834"/>
            <a:ext cx="13201650" cy="3202612"/>
          </a:xfrm>
          <a:prstGeom prst="rect">
            <a:avLst/>
          </a:prstGeom>
          <a:noFill/>
          <a:ln>
            <a:noFill/>
          </a:ln>
          <a:effectLst/>
        </p:spPr>
        <p:txBody>
          <a:bodyPr wrap="square" lIns="228600" tIns="182880" rIns="137160" bIns="137160" numCol="2" spcCol="731520">
            <a:noAutofit/>
          </a:bodyPr>
          <a:lstStyle>
            <a:lvl1pPr marL="171450" indent="-171450" defTabSz="457200">
              <a:defRPr>
                <a:solidFill>
                  <a:schemeClr val="tx1"/>
                </a:solidFill>
                <a:latin typeface="Arial" charset="0"/>
                <a:cs typeface="Arial" charset="0"/>
              </a:defRPr>
            </a:lvl1pPr>
            <a:lvl2pPr indent="-171450" defTabSz="457200">
              <a:defRPr>
                <a:solidFill>
                  <a:schemeClr val="tx1"/>
                </a:solidFill>
                <a:latin typeface="Arial" charset="0"/>
                <a:cs typeface="Arial" charset="0"/>
              </a:defRPr>
            </a:lvl2pPr>
            <a:lvl3pPr marL="746125" indent="-174625" defTabSz="457200">
              <a:defRPr>
                <a:solidFill>
                  <a:schemeClr val="tx1"/>
                </a:solidFill>
                <a:latin typeface="Arial" charset="0"/>
                <a:cs typeface="Arial" charset="0"/>
              </a:defRPr>
            </a:lvl3pPr>
            <a:lvl4pPr marL="1485900" defTabSz="457200">
              <a:defRPr>
                <a:solidFill>
                  <a:schemeClr val="tx1"/>
                </a:solidFill>
                <a:latin typeface="Arial" charset="0"/>
                <a:cs typeface="Arial" charset="0"/>
              </a:defRPr>
            </a:lvl4pPr>
            <a:lvl5pPr defTabSz="457200">
              <a:defRPr>
                <a:solidFill>
                  <a:schemeClr val="tx1"/>
                </a:solidFill>
                <a:latin typeface="Arial" charset="0"/>
                <a:cs typeface="Arial" charset="0"/>
              </a:defRPr>
            </a:lvl5pPr>
            <a:lvl6pPr defTabSz="457200" fontAlgn="base">
              <a:spcBef>
                <a:spcPct val="0"/>
              </a:spcBef>
              <a:spcAft>
                <a:spcPct val="0"/>
              </a:spcAft>
              <a:defRPr>
                <a:solidFill>
                  <a:schemeClr val="tx1"/>
                </a:solidFill>
                <a:latin typeface="Arial" charset="0"/>
                <a:cs typeface="Arial" charset="0"/>
              </a:defRPr>
            </a:lvl6pPr>
            <a:lvl7pPr defTabSz="457200" fontAlgn="base">
              <a:spcBef>
                <a:spcPct val="0"/>
              </a:spcBef>
              <a:spcAft>
                <a:spcPct val="0"/>
              </a:spcAft>
              <a:defRPr>
                <a:solidFill>
                  <a:schemeClr val="tx1"/>
                </a:solidFill>
                <a:latin typeface="Arial" charset="0"/>
                <a:cs typeface="Arial" charset="0"/>
              </a:defRPr>
            </a:lvl7pPr>
            <a:lvl8pPr defTabSz="457200" fontAlgn="base">
              <a:spcBef>
                <a:spcPct val="0"/>
              </a:spcBef>
              <a:spcAft>
                <a:spcPct val="0"/>
              </a:spcAft>
              <a:defRPr>
                <a:solidFill>
                  <a:schemeClr val="tx1"/>
                </a:solidFill>
                <a:latin typeface="Arial" charset="0"/>
                <a:cs typeface="Arial" charset="0"/>
              </a:defRPr>
            </a:lvl8pPr>
            <a:lvl9pPr defTabSz="457200" fontAlgn="base">
              <a:spcBef>
                <a:spcPct val="0"/>
              </a:spcBef>
              <a:spcAft>
                <a:spcPct val="0"/>
              </a:spcAft>
              <a:defRPr>
                <a:solidFill>
                  <a:schemeClr val="tx1"/>
                </a:solidFill>
                <a:latin typeface="Arial" charset="0"/>
                <a:cs typeface="Arial" charset="0"/>
              </a:defRPr>
            </a:lvl9pPr>
          </a:lstStyle>
          <a:p>
            <a:pPr marL="285750" indent="-285750">
              <a:spcBef>
                <a:spcPts val="600"/>
              </a:spcBef>
              <a:spcAft>
                <a:spcPts val="600"/>
              </a:spcAft>
              <a:buClr>
                <a:schemeClr val="tx1"/>
              </a:buClr>
              <a:buFont typeface="Arial" panose="020B0604020202020204" pitchFamily="34" charset="0"/>
              <a:buChar char="•"/>
            </a:pPr>
            <a:r>
              <a:rPr lang="en-US" altLang="ja-JP" sz="1800" dirty="0">
                <a:ea typeface="MS PGothic" pitchFamily="34" charset="-128"/>
              </a:rPr>
              <a:t>Kidney transplant recipients accounted for 220 (37%) participants (</a:t>
            </a:r>
            <a:r>
              <a:rPr lang="en-US" altLang="ja-JP" sz="1800" b="1" dirty="0">
                <a:ea typeface="MS PGothic" pitchFamily="34" charset="-128"/>
              </a:rPr>
              <a:t>Table 1</a:t>
            </a:r>
            <a:r>
              <a:rPr lang="en-US" altLang="ja-JP" sz="1800" dirty="0">
                <a:ea typeface="MS PGothic" pitchFamily="34" charset="-128"/>
              </a:rPr>
              <a:t>).</a:t>
            </a:r>
          </a:p>
          <a:p>
            <a:pPr marL="285750" indent="-285750">
              <a:spcBef>
                <a:spcPts val="600"/>
              </a:spcBef>
              <a:spcAft>
                <a:spcPts val="600"/>
              </a:spcAft>
              <a:buClr>
                <a:schemeClr val="tx1"/>
              </a:buClr>
              <a:buFont typeface="Arial" panose="020B0604020202020204" pitchFamily="34" charset="0"/>
              <a:buChar char="•"/>
            </a:pPr>
            <a:r>
              <a:rPr lang="en-US" altLang="ja-JP" sz="1800" dirty="0">
                <a:ea typeface="MS PGothic" pitchFamily="34" charset="-128"/>
              </a:rPr>
              <a:t>Kidney transplant recipients showed no difference in age, sex or BMI (</a:t>
            </a:r>
            <a:r>
              <a:rPr lang="en-US" altLang="ja-JP" sz="1800" b="1" dirty="0">
                <a:ea typeface="MS PGothic" pitchFamily="34" charset="-128"/>
              </a:rPr>
              <a:t>Table 1</a:t>
            </a:r>
            <a:r>
              <a:rPr lang="en-US" altLang="ja-JP" sz="1800" dirty="0">
                <a:ea typeface="MS PGothic" pitchFamily="34" charset="-128"/>
              </a:rPr>
              <a:t>).</a:t>
            </a:r>
          </a:p>
          <a:p>
            <a:pPr marL="285750" indent="-285750">
              <a:spcBef>
                <a:spcPts val="600"/>
              </a:spcBef>
              <a:spcAft>
                <a:spcPts val="600"/>
              </a:spcAft>
              <a:buClr>
                <a:schemeClr val="tx1"/>
              </a:buClr>
              <a:buFont typeface="Arial" panose="020B0604020202020204" pitchFamily="34" charset="0"/>
              <a:buChar char="•"/>
            </a:pPr>
            <a:r>
              <a:rPr lang="en-US" altLang="ja-JP" sz="1800" dirty="0">
                <a:ea typeface="MS PGothic" pitchFamily="34" charset="-128"/>
              </a:rPr>
              <a:t>Serum myo-inositol increased with decreased </a:t>
            </a:r>
            <a:r>
              <a:rPr lang="en-US" altLang="ja-JP" sz="1800" dirty="0" err="1">
                <a:ea typeface="MS PGothic" pitchFamily="34" charset="-128"/>
              </a:rPr>
              <a:t>mGFR</a:t>
            </a:r>
            <a:r>
              <a:rPr lang="en-US" altLang="ja-JP" sz="1800" dirty="0">
                <a:ea typeface="MS PGothic" pitchFamily="34" charset="-128"/>
              </a:rPr>
              <a:t>.(</a:t>
            </a:r>
            <a:r>
              <a:rPr lang="en-US" altLang="ja-JP" sz="1800" b="1" dirty="0">
                <a:ea typeface="MS PGothic" pitchFamily="34" charset="-128"/>
              </a:rPr>
              <a:t>Figure 1</a:t>
            </a:r>
            <a:r>
              <a:rPr lang="en-US" altLang="ja-JP" sz="1800" dirty="0">
                <a:ea typeface="MS PGothic" pitchFamily="34" charset="-128"/>
              </a:rPr>
              <a:t>).</a:t>
            </a:r>
          </a:p>
          <a:p>
            <a:pPr marL="285750" indent="-285750">
              <a:spcBef>
                <a:spcPts val="600"/>
              </a:spcBef>
              <a:spcAft>
                <a:spcPts val="600"/>
              </a:spcAft>
              <a:buClr>
                <a:schemeClr val="tx1"/>
              </a:buClr>
              <a:buFont typeface="Arial" panose="020B0604020202020204" pitchFamily="34" charset="0"/>
              <a:buChar char="•"/>
            </a:pPr>
            <a:r>
              <a:rPr lang="en-US" altLang="ja-JP" sz="1800" dirty="0">
                <a:ea typeface="MS PGothic" pitchFamily="34" charset="-128"/>
              </a:rPr>
              <a:t>Compared to </a:t>
            </a:r>
            <a:r>
              <a:rPr lang="en-US" altLang="ja-JP" sz="1800" dirty="0" err="1">
                <a:ea typeface="MS PGothic" pitchFamily="34" charset="-128"/>
              </a:rPr>
              <a:t>mGFR</a:t>
            </a:r>
            <a:r>
              <a:rPr lang="en-US" altLang="ja-JP" sz="1800" dirty="0">
                <a:ea typeface="MS PGothic" pitchFamily="34" charset="-128"/>
              </a:rPr>
              <a:t>, there was no significant bias for </a:t>
            </a:r>
            <a:r>
              <a:rPr lang="en-US" altLang="ja-JP" sz="1800" dirty="0" err="1">
                <a:ea typeface="MS PGothic" pitchFamily="34" charset="-128"/>
              </a:rPr>
              <a:t>eGFRcr</a:t>
            </a:r>
            <a:r>
              <a:rPr lang="en-US" altLang="ja-JP" sz="1800" dirty="0">
                <a:ea typeface="MS PGothic" pitchFamily="34" charset="-128"/>
              </a:rPr>
              <a:t> or </a:t>
            </a:r>
            <a:r>
              <a:rPr lang="en-US" altLang="ja-JP" sz="1800" dirty="0" err="1">
                <a:ea typeface="MS PGothic" pitchFamily="34" charset="-128"/>
              </a:rPr>
              <a:t>eGFR</a:t>
            </a:r>
            <a:r>
              <a:rPr lang="en-US" altLang="ja-JP" sz="1800" baseline="-25000" dirty="0" err="1">
                <a:ea typeface="MS PGothic" pitchFamily="34" charset="-128"/>
              </a:rPr>
              <a:t>NMR</a:t>
            </a:r>
            <a:r>
              <a:rPr lang="en-US" altLang="ja-JP" sz="1800" dirty="0">
                <a:ea typeface="MS PGothic" pitchFamily="34" charset="-128"/>
              </a:rPr>
              <a:t>, while </a:t>
            </a:r>
            <a:r>
              <a:rPr lang="en-US" altLang="ja-JP" sz="1800" dirty="0" err="1">
                <a:ea typeface="MS PGothic" pitchFamily="34" charset="-128"/>
              </a:rPr>
              <a:t>eGFRcr-cys</a:t>
            </a:r>
            <a:r>
              <a:rPr lang="en-US" altLang="ja-JP" sz="1800" dirty="0">
                <a:ea typeface="MS PGothic" pitchFamily="34" charset="-128"/>
              </a:rPr>
              <a:t> significantly underestimated </a:t>
            </a:r>
            <a:r>
              <a:rPr lang="en-US" altLang="ja-JP" sz="1800" dirty="0" err="1">
                <a:ea typeface="MS PGothic" pitchFamily="34" charset="-128"/>
              </a:rPr>
              <a:t>mGFR</a:t>
            </a:r>
            <a:r>
              <a:rPr lang="en-US" altLang="ja-JP" sz="1800" dirty="0">
                <a:ea typeface="MS PGothic" pitchFamily="34" charset="-128"/>
              </a:rPr>
              <a:t> (</a:t>
            </a:r>
            <a:r>
              <a:rPr lang="en-US" altLang="ja-JP" sz="1800" b="1" dirty="0">
                <a:ea typeface="MS PGothic" pitchFamily="34" charset="-128"/>
              </a:rPr>
              <a:t>Table 2</a:t>
            </a:r>
            <a:r>
              <a:rPr lang="en-US" altLang="ja-JP" sz="1800" dirty="0">
                <a:ea typeface="MS PGothic" pitchFamily="34" charset="-128"/>
              </a:rPr>
              <a:t>). </a:t>
            </a:r>
          </a:p>
          <a:p>
            <a:pPr marL="285750" indent="-285750">
              <a:spcBef>
                <a:spcPts val="600"/>
              </a:spcBef>
              <a:spcAft>
                <a:spcPts val="600"/>
              </a:spcAft>
              <a:buClr>
                <a:schemeClr val="tx1"/>
              </a:buClr>
              <a:buFont typeface="Arial" panose="020B0604020202020204" pitchFamily="34" charset="0"/>
              <a:buChar char="•"/>
            </a:pPr>
            <a:r>
              <a:rPr lang="en-US" altLang="ja-JP" sz="1800" dirty="0">
                <a:ea typeface="MS PGothic" pitchFamily="34" charset="-128"/>
              </a:rPr>
              <a:t>P15 was significantly higher for </a:t>
            </a:r>
            <a:r>
              <a:rPr lang="en-US" altLang="ja-JP" sz="1800" dirty="0" err="1">
                <a:ea typeface="MS PGothic" pitchFamily="34" charset="-128"/>
              </a:rPr>
              <a:t>eGFR</a:t>
            </a:r>
            <a:r>
              <a:rPr lang="en-US" altLang="ja-JP" sz="1800" baseline="-25000" dirty="0" err="1">
                <a:ea typeface="MS PGothic" pitchFamily="34" charset="-128"/>
              </a:rPr>
              <a:t>NMR</a:t>
            </a:r>
            <a:r>
              <a:rPr lang="en-US" altLang="ja-JP" sz="1800" dirty="0">
                <a:ea typeface="MS PGothic" pitchFamily="34" charset="-128"/>
              </a:rPr>
              <a:t> compared to </a:t>
            </a:r>
            <a:r>
              <a:rPr lang="en-US" altLang="ja-JP" sz="1800" dirty="0" err="1">
                <a:ea typeface="MS PGothic" pitchFamily="34" charset="-128"/>
              </a:rPr>
              <a:t>eGFRcr</a:t>
            </a:r>
            <a:r>
              <a:rPr lang="en-US" altLang="ja-JP" sz="1800" dirty="0">
                <a:ea typeface="MS PGothic" pitchFamily="34" charset="-128"/>
              </a:rPr>
              <a:t> among all patients (</a:t>
            </a:r>
            <a:r>
              <a:rPr lang="en-US" altLang="ja-JP" sz="1800" b="1" dirty="0">
                <a:ea typeface="MS PGothic" pitchFamily="34" charset="-128"/>
              </a:rPr>
              <a:t>Figure 2</a:t>
            </a:r>
            <a:r>
              <a:rPr lang="en-US" altLang="ja-JP" sz="1800" dirty="0">
                <a:ea typeface="MS PGothic" pitchFamily="34" charset="-128"/>
              </a:rPr>
              <a:t>).</a:t>
            </a:r>
          </a:p>
          <a:p>
            <a:pPr marL="285750" indent="-285750">
              <a:spcBef>
                <a:spcPts val="600"/>
              </a:spcBef>
              <a:spcAft>
                <a:spcPts val="600"/>
              </a:spcAft>
              <a:buClr>
                <a:schemeClr val="tx1"/>
              </a:buClr>
              <a:buFont typeface="Arial" panose="020B0604020202020204" pitchFamily="34" charset="0"/>
              <a:buChar char="•"/>
            </a:pPr>
            <a:r>
              <a:rPr lang="en-US" altLang="ja-JP" sz="1800" dirty="0">
                <a:ea typeface="MS PGothic" pitchFamily="34" charset="-128"/>
              </a:rPr>
              <a:t>P15 was higher for </a:t>
            </a:r>
            <a:r>
              <a:rPr lang="en-US" altLang="ja-JP" sz="1800" dirty="0" err="1">
                <a:ea typeface="MS PGothic" pitchFamily="34" charset="-128"/>
              </a:rPr>
              <a:t>eGFRcr-cys</a:t>
            </a:r>
            <a:r>
              <a:rPr lang="en-US" altLang="ja-JP" sz="1800" dirty="0">
                <a:ea typeface="MS PGothic" pitchFamily="34" charset="-128"/>
              </a:rPr>
              <a:t> only among patients without a kidney transplant. </a:t>
            </a:r>
          </a:p>
          <a:p>
            <a:pPr marL="285750" indent="-285750">
              <a:spcBef>
                <a:spcPts val="600"/>
              </a:spcBef>
              <a:spcAft>
                <a:spcPts val="600"/>
              </a:spcAft>
              <a:buClr>
                <a:schemeClr val="tx1"/>
              </a:buClr>
              <a:buFont typeface="Arial" panose="020B0604020202020204" pitchFamily="34" charset="0"/>
              <a:buChar char="•"/>
            </a:pPr>
            <a:r>
              <a:rPr lang="en-US" altLang="ja-JP" sz="1800" dirty="0">
                <a:ea typeface="MS PGothic" pitchFamily="34" charset="-128"/>
              </a:rPr>
              <a:t>Agreement with </a:t>
            </a:r>
            <a:r>
              <a:rPr lang="en-US" altLang="ja-JP" sz="1800" dirty="0" err="1">
                <a:ea typeface="MS PGothic" pitchFamily="34" charset="-128"/>
              </a:rPr>
              <a:t>mGFR</a:t>
            </a:r>
            <a:r>
              <a:rPr lang="en-US" altLang="ja-JP" sz="1800" dirty="0">
                <a:ea typeface="MS PGothic" pitchFamily="34" charset="-128"/>
              </a:rPr>
              <a:t> CKD was identical for </a:t>
            </a:r>
            <a:r>
              <a:rPr lang="en-US" altLang="ja-JP" sz="1800" dirty="0" err="1">
                <a:ea typeface="MS PGothic" pitchFamily="34" charset="-128"/>
              </a:rPr>
              <a:t>eGFRcr</a:t>
            </a:r>
            <a:r>
              <a:rPr lang="en-US" altLang="ja-JP" sz="1800" dirty="0">
                <a:ea typeface="MS PGothic" pitchFamily="34" charset="-128"/>
              </a:rPr>
              <a:t> and </a:t>
            </a:r>
            <a:r>
              <a:rPr lang="en-US" altLang="ja-JP" sz="1800" dirty="0" err="1">
                <a:ea typeface="MS PGothic" pitchFamily="34" charset="-128"/>
              </a:rPr>
              <a:t>eGFRcr-cys</a:t>
            </a:r>
            <a:r>
              <a:rPr lang="en-US" altLang="ja-JP" sz="1800" dirty="0">
                <a:ea typeface="MS PGothic" pitchFamily="34" charset="-128"/>
              </a:rPr>
              <a:t> (61.8%, both cases) while </a:t>
            </a:r>
            <a:r>
              <a:rPr lang="en-US" altLang="ja-JP" sz="1800" dirty="0" err="1">
                <a:ea typeface="MS PGothic" pitchFamily="34" charset="-128"/>
              </a:rPr>
              <a:t>eGFR</a:t>
            </a:r>
            <a:r>
              <a:rPr lang="en-US" altLang="ja-JP" sz="1800" baseline="-25000" dirty="0" err="1">
                <a:ea typeface="MS PGothic" pitchFamily="34" charset="-128"/>
              </a:rPr>
              <a:t>NMR</a:t>
            </a:r>
            <a:r>
              <a:rPr lang="en-US" altLang="ja-JP" sz="1800" dirty="0">
                <a:ea typeface="MS PGothic" pitchFamily="34" charset="-128"/>
              </a:rPr>
              <a:t> was significantly higher (66.4%) among patients with a kidney transplant. (</a:t>
            </a:r>
            <a:r>
              <a:rPr lang="en-US" altLang="ja-JP" sz="1800" b="1" dirty="0">
                <a:ea typeface="MS PGothic" pitchFamily="34" charset="-128"/>
              </a:rPr>
              <a:t>Table 2</a:t>
            </a:r>
            <a:r>
              <a:rPr lang="en-US" altLang="ja-JP" sz="1800" dirty="0">
                <a:ea typeface="MS PGothic" pitchFamily="34" charset="-128"/>
              </a:rPr>
              <a:t>)</a:t>
            </a:r>
          </a:p>
          <a:p>
            <a:pPr marL="234950" indent="-234950">
              <a:spcBef>
                <a:spcPts val="600"/>
              </a:spcBef>
              <a:spcAft>
                <a:spcPts val="600"/>
              </a:spcAft>
              <a:buClr>
                <a:schemeClr val="tx1"/>
              </a:buClr>
              <a:buSzPct val="100000"/>
              <a:buFontTx/>
              <a:buChar char="•"/>
            </a:pPr>
            <a:endParaRPr lang="en-US" altLang="ja-JP" sz="1800" dirty="0">
              <a:ea typeface="MS PGothic" pitchFamily="34" charset="-128"/>
            </a:endParaRPr>
          </a:p>
        </p:txBody>
      </p:sp>
      <p:sp>
        <p:nvSpPr>
          <p:cNvPr id="47" name="Text Box 16">
            <a:extLst>
              <a:ext uri="{FF2B5EF4-FFF2-40B4-BE49-F238E27FC236}">
                <a16:creationId xmlns:a16="http://schemas.microsoft.com/office/drawing/2014/main" id="{AAD01BDB-CADE-844B-BBD9-F378CB559940}"/>
              </a:ext>
            </a:extLst>
          </p:cNvPr>
          <p:cNvSpPr txBox="1">
            <a:spLocks noChangeArrowheads="1"/>
          </p:cNvSpPr>
          <p:nvPr/>
        </p:nvSpPr>
        <p:spPr bwMode="auto">
          <a:xfrm>
            <a:off x="1142275" y="3366397"/>
            <a:ext cx="6355080" cy="528549"/>
          </a:xfrm>
          <a:prstGeom prst="rect">
            <a:avLst/>
          </a:prstGeom>
          <a:noFill/>
          <a:ln>
            <a:noFill/>
          </a:ln>
          <a:effectLst/>
        </p:spPr>
        <p:txBody>
          <a:bodyPr wrap="square" lIns="228600" anchor="ctr" anchorCtr="0">
            <a:noAutofit/>
          </a:bodyPr>
          <a:lstStyle>
            <a:lvl1pPr defTabSz="2638425">
              <a:defRPr>
                <a:solidFill>
                  <a:schemeClr val="tx1"/>
                </a:solidFill>
                <a:latin typeface="Arial" charset="0"/>
                <a:cs typeface="Arial" charset="0"/>
              </a:defRPr>
            </a:lvl1pPr>
            <a:lvl2pPr defTabSz="2638425">
              <a:defRPr>
                <a:solidFill>
                  <a:schemeClr val="tx1"/>
                </a:solidFill>
                <a:latin typeface="Arial" charset="0"/>
                <a:cs typeface="Arial" charset="0"/>
              </a:defRPr>
            </a:lvl2pPr>
            <a:lvl3pPr defTabSz="2638425">
              <a:defRPr>
                <a:solidFill>
                  <a:schemeClr val="tx1"/>
                </a:solidFill>
                <a:latin typeface="Arial" charset="0"/>
                <a:cs typeface="Arial" charset="0"/>
              </a:defRPr>
            </a:lvl3pPr>
            <a:lvl4pPr defTabSz="2638425">
              <a:defRPr>
                <a:solidFill>
                  <a:schemeClr val="tx1"/>
                </a:solidFill>
                <a:latin typeface="Arial" charset="0"/>
                <a:cs typeface="Arial" charset="0"/>
              </a:defRPr>
            </a:lvl4pPr>
            <a:lvl5pPr defTabSz="2638425">
              <a:defRPr>
                <a:solidFill>
                  <a:schemeClr val="tx1"/>
                </a:solidFill>
                <a:latin typeface="Arial" charset="0"/>
                <a:cs typeface="Arial" charset="0"/>
              </a:defRPr>
            </a:lvl5pPr>
            <a:lvl6pPr defTabSz="2638425" fontAlgn="base">
              <a:spcBef>
                <a:spcPct val="0"/>
              </a:spcBef>
              <a:spcAft>
                <a:spcPct val="0"/>
              </a:spcAft>
              <a:defRPr>
                <a:solidFill>
                  <a:schemeClr val="tx1"/>
                </a:solidFill>
                <a:latin typeface="Arial" charset="0"/>
                <a:cs typeface="Arial" charset="0"/>
              </a:defRPr>
            </a:lvl6pPr>
            <a:lvl7pPr defTabSz="2638425" fontAlgn="base">
              <a:spcBef>
                <a:spcPct val="0"/>
              </a:spcBef>
              <a:spcAft>
                <a:spcPct val="0"/>
              </a:spcAft>
              <a:defRPr>
                <a:solidFill>
                  <a:schemeClr val="tx1"/>
                </a:solidFill>
                <a:latin typeface="Arial" charset="0"/>
                <a:cs typeface="Arial" charset="0"/>
              </a:defRPr>
            </a:lvl7pPr>
            <a:lvl8pPr defTabSz="2638425" fontAlgn="base">
              <a:spcBef>
                <a:spcPct val="0"/>
              </a:spcBef>
              <a:spcAft>
                <a:spcPct val="0"/>
              </a:spcAft>
              <a:defRPr>
                <a:solidFill>
                  <a:schemeClr val="tx1"/>
                </a:solidFill>
                <a:latin typeface="Arial" charset="0"/>
                <a:cs typeface="Arial" charset="0"/>
              </a:defRPr>
            </a:lvl8pPr>
            <a:lvl9pPr defTabSz="2638425" fontAlgn="base">
              <a:spcBef>
                <a:spcPct val="0"/>
              </a:spcBef>
              <a:spcAft>
                <a:spcPct val="0"/>
              </a:spcAft>
              <a:defRPr>
                <a:solidFill>
                  <a:schemeClr val="tx1"/>
                </a:solidFill>
                <a:latin typeface="Arial" charset="0"/>
                <a:cs typeface="Arial" charset="0"/>
              </a:defRPr>
            </a:lvl9pPr>
          </a:lstStyle>
          <a:p>
            <a:pPr>
              <a:spcBef>
                <a:spcPct val="50000"/>
              </a:spcBef>
            </a:pPr>
            <a:r>
              <a:rPr lang="en-US" sz="2800" b="1" dirty="0">
                <a:solidFill>
                  <a:schemeClr val="accent1"/>
                </a:solidFill>
              </a:rPr>
              <a:t>Introduction</a:t>
            </a:r>
          </a:p>
        </p:txBody>
      </p:sp>
      <p:sp>
        <p:nvSpPr>
          <p:cNvPr id="48" name="Text Box 47">
            <a:extLst>
              <a:ext uri="{FF2B5EF4-FFF2-40B4-BE49-F238E27FC236}">
                <a16:creationId xmlns:a16="http://schemas.microsoft.com/office/drawing/2014/main" id="{11435790-5A0E-7243-989C-C053E872A393}"/>
              </a:ext>
            </a:extLst>
          </p:cNvPr>
          <p:cNvSpPr txBox="1">
            <a:spLocks noChangeArrowheads="1"/>
          </p:cNvSpPr>
          <p:nvPr/>
        </p:nvSpPr>
        <p:spPr bwMode="auto">
          <a:xfrm>
            <a:off x="14850266" y="3366397"/>
            <a:ext cx="13203936" cy="523220"/>
          </a:xfrm>
          <a:prstGeom prst="rect">
            <a:avLst/>
          </a:prstGeom>
          <a:noFill/>
          <a:ln>
            <a:noFill/>
          </a:ln>
          <a:effectLst/>
        </p:spPr>
        <p:txBody>
          <a:bodyPr wrap="square" lIns="228600" anchor="ctr" anchorCtr="0">
            <a:noAutofit/>
          </a:bodyPr>
          <a:lstStyle>
            <a:defPPr>
              <a:defRPr lang="en-US"/>
            </a:defPPr>
            <a:lvl1pPr defTabSz="2638425">
              <a:spcBef>
                <a:spcPct val="50000"/>
              </a:spcBef>
              <a:defRPr sz="2800" b="1">
                <a:solidFill>
                  <a:schemeClr val="accent1"/>
                </a:solidFill>
              </a:defRPr>
            </a:lvl1pPr>
            <a:lvl2pPr defTabSz="2638425"/>
            <a:lvl3pPr defTabSz="2638425"/>
            <a:lvl4pPr defTabSz="2638425"/>
            <a:lvl5pPr defTabSz="2638425"/>
            <a:lvl6pPr defTabSz="2638425" fontAlgn="base">
              <a:spcBef>
                <a:spcPct val="0"/>
              </a:spcBef>
              <a:spcAft>
                <a:spcPct val="0"/>
              </a:spcAft>
            </a:lvl6pPr>
            <a:lvl7pPr defTabSz="2638425" fontAlgn="base">
              <a:spcBef>
                <a:spcPct val="0"/>
              </a:spcBef>
              <a:spcAft>
                <a:spcPct val="0"/>
              </a:spcAft>
            </a:lvl7pPr>
            <a:lvl8pPr defTabSz="2638425" fontAlgn="base">
              <a:spcBef>
                <a:spcPct val="0"/>
              </a:spcBef>
              <a:spcAft>
                <a:spcPct val="0"/>
              </a:spcAft>
            </a:lvl8pPr>
            <a:lvl9pPr defTabSz="2638425" fontAlgn="base">
              <a:spcBef>
                <a:spcPct val="0"/>
              </a:spcBef>
              <a:spcAft>
                <a:spcPct val="0"/>
              </a:spcAft>
            </a:lvl9pPr>
          </a:lstStyle>
          <a:p>
            <a:r>
              <a:rPr lang="en-US" dirty="0"/>
              <a:t>RESULTS</a:t>
            </a:r>
          </a:p>
        </p:txBody>
      </p:sp>
      <p:sp>
        <p:nvSpPr>
          <p:cNvPr id="13435" name="Text Box 123"/>
          <p:cNvSpPr txBox="1">
            <a:spLocks noChangeArrowheads="1"/>
          </p:cNvSpPr>
          <p:nvPr/>
        </p:nvSpPr>
        <p:spPr bwMode="auto">
          <a:xfrm>
            <a:off x="35444792" y="8849464"/>
            <a:ext cx="6355080" cy="2139047"/>
          </a:xfrm>
          <a:prstGeom prst="rect">
            <a:avLst/>
          </a:prstGeom>
          <a:noFill/>
          <a:ln>
            <a:noFill/>
          </a:ln>
          <a:effectLst/>
        </p:spPr>
        <p:txBody>
          <a:bodyPr wrap="square" lIns="228600" tIns="182880" rIns="137160" bIns="137160">
            <a:noAutofit/>
          </a:bodyPr>
          <a:lstStyle>
            <a:defPPr>
              <a:defRPr lang="en-US"/>
            </a:defPPr>
            <a:lvl1pPr marL="171450" indent="-171450" defTabSz="457200">
              <a:spcBef>
                <a:spcPct val="35000"/>
              </a:spcBef>
              <a:spcAft>
                <a:spcPts val="600"/>
              </a:spcAft>
              <a:buClr>
                <a:schemeClr val="accent4"/>
              </a:buClr>
              <a:buSzPct val="120000"/>
              <a:buFontTx/>
              <a:buChar char="•"/>
              <a:defRPr sz="1400">
                <a:solidFill>
                  <a:srgbClr val="000000"/>
                </a:solidFill>
                <a:ea typeface="MS PGothic" pitchFamily="34" charset="-128"/>
              </a:defRPr>
            </a:lvl1pPr>
            <a:lvl2pPr lvl="1" indent="-171450" defTabSz="457200">
              <a:spcBef>
                <a:spcPct val="35000"/>
              </a:spcBef>
              <a:spcAft>
                <a:spcPts val="600"/>
              </a:spcAft>
              <a:buClr>
                <a:schemeClr val="accent4"/>
              </a:buClr>
              <a:buFont typeface="Arial" charset="0"/>
              <a:buChar char="–"/>
              <a:defRPr sz="1400">
                <a:solidFill>
                  <a:srgbClr val="000000"/>
                </a:solidFill>
                <a:ea typeface="MS PGothic" pitchFamily="34" charset="-128"/>
              </a:defRPr>
            </a:lvl2pPr>
            <a:lvl3pPr marL="746125" lvl="2" indent="-174625" defTabSz="457200">
              <a:spcBef>
                <a:spcPct val="35000"/>
              </a:spcBef>
              <a:spcAft>
                <a:spcPts val="600"/>
              </a:spcAft>
              <a:buClr>
                <a:schemeClr val="bg1">
                  <a:lumMod val="50000"/>
                  <a:lumOff val="50000"/>
                </a:schemeClr>
              </a:buClr>
              <a:buFontTx/>
              <a:buChar char="•"/>
              <a:defRPr sz="1400">
                <a:solidFill>
                  <a:srgbClr val="000000"/>
                </a:solidFill>
                <a:ea typeface="MS PGothic" pitchFamily="34" charset="-128"/>
              </a:defRPr>
            </a:lvl3pPr>
            <a:lvl4pPr marL="1485900" defTabSz="457200"/>
            <a:lvl5pPr defTabSz="457200"/>
            <a:lvl6pPr defTabSz="457200" fontAlgn="base">
              <a:spcBef>
                <a:spcPct val="0"/>
              </a:spcBef>
              <a:spcAft>
                <a:spcPct val="0"/>
              </a:spcAft>
            </a:lvl6pPr>
            <a:lvl7pPr defTabSz="457200" fontAlgn="base">
              <a:spcBef>
                <a:spcPct val="0"/>
              </a:spcBef>
              <a:spcAft>
                <a:spcPct val="0"/>
              </a:spcAft>
            </a:lvl7pPr>
            <a:lvl8pPr defTabSz="457200" fontAlgn="base">
              <a:spcBef>
                <a:spcPct val="0"/>
              </a:spcBef>
              <a:spcAft>
                <a:spcPct val="0"/>
              </a:spcAft>
            </a:lvl8pPr>
            <a:lvl9pPr defTabSz="457200" fontAlgn="base">
              <a:spcBef>
                <a:spcPct val="0"/>
              </a:spcBef>
              <a:spcAft>
                <a:spcPct val="0"/>
              </a:spcAft>
            </a:lvl9pPr>
          </a:lstStyle>
          <a:p>
            <a:pPr marL="285750" indent="-285750">
              <a:spcBef>
                <a:spcPts val="600"/>
              </a:spcBef>
              <a:spcAft>
                <a:spcPts val="600"/>
              </a:spcAft>
              <a:buClr>
                <a:schemeClr val="tx1"/>
              </a:buClr>
              <a:buFont typeface="Arial" panose="020B0604020202020204" pitchFamily="34" charset="0"/>
              <a:buChar char="•"/>
            </a:pPr>
            <a:r>
              <a:rPr lang="en-US" altLang="ja-JP" sz="1800" dirty="0">
                <a:ea typeface="MS PGothic" pitchFamily="34" charset="-128"/>
              </a:rPr>
              <a:t>2021 CKD-EPI </a:t>
            </a:r>
            <a:r>
              <a:rPr lang="en-US" altLang="ja-JP" sz="1800" dirty="0" err="1">
                <a:ea typeface="MS PGothic" pitchFamily="34" charset="-128"/>
              </a:rPr>
              <a:t>eGFRcr</a:t>
            </a:r>
            <a:r>
              <a:rPr lang="en-US" altLang="ja-JP" sz="1800" dirty="0">
                <a:ea typeface="MS PGothic" pitchFamily="34" charset="-128"/>
              </a:rPr>
              <a:t> and </a:t>
            </a:r>
            <a:r>
              <a:rPr lang="en-US" altLang="ja-JP" sz="1800" dirty="0" err="1">
                <a:ea typeface="MS PGothic" pitchFamily="34" charset="-128"/>
              </a:rPr>
              <a:t>eGFRcr-cys</a:t>
            </a:r>
            <a:r>
              <a:rPr lang="en-US" altLang="ja-JP" sz="1800" dirty="0">
                <a:ea typeface="MS PGothic" pitchFamily="34" charset="-128"/>
              </a:rPr>
              <a:t> have similar bias, P15, and agreement</a:t>
            </a:r>
          </a:p>
          <a:p>
            <a:pPr marL="285750" indent="-285750">
              <a:spcBef>
                <a:spcPts val="600"/>
              </a:spcBef>
              <a:spcAft>
                <a:spcPts val="600"/>
              </a:spcAft>
              <a:buClr>
                <a:schemeClr val="tx1"/>
              </a:buClr>
              <a:buFont typeface="Arial" panose="020B0604020202020204" pitchFamily="34" charset="0"/>
              <a:buChar char="•"/>
            </a:pPr>
            <a:r>
              <a:rPr lang="en-US" altLang="ja-JP" sz="1800" dirty="0" err="1">
                <a:ea typeface="MS PGothic" pitchFamily="34" charset="-128"/>
              </a:rPr>
              <a:t>eGFR</a:t>
            </a:r>
            <a:r>
              <a:rPr lang="en-US" altLang="ja-JP" sz="1800" baseline="-25000" dirty="0" err="1">
                <a:ea typeface="MS PGothic" pitchFamily="34" charset="-128"/>
              </a:rPr>
              <a:t>NMR</a:t>
            </a:r>
            <a:r>
              <a:rPr lang="en-US" altLang="ja-JP" sz="1800" dirty="0">
                <a:ea typeface="MS PGothic" pitchFamily="34" charset="-128"/>
              </a:rPr>
              <a:t> more closely matched </a:t>
            </a:r>
            <a:r>
              <a:rPr lang="en-US" altLang="ja-JP" sz="1800" dirty="0" err="1">
                <a:ea typeface="MS PGothic" pitchFamily="34" charset="-128"/>
              </a:rPr>
              <a:t>mGFR</a:t>
            </a:r>
            <a:r>
              <a:rPr lang="en-US" altLang="ja-JP" sz="1800" dirty="0">
                <a:ea typeface="MS PGothic" pitchFamily="34" charset="-128"/>
              </a:rPr>
              <a:t> </a:t>
            </a:r>
          </a:p>
          <a:p>
            <a:pPr marL="285750" indent="-285750">
              <a:spcBef>
                <a:spcPts val="600"/>
              </a:spcBef>
              <a:spcAft>
                <a:spcPts val="600"/>
              </a:spcAft>
              <a:buClr>
                <a:schemeClr val="tx1"/>
              </a:buClr>
              <a:buFont typeface="Arial" panose="020B0604020202020204" pitchFamily="34" charset="0"/>
              <a:buChar char="•"/>
            </a:pPr>
            <a:r>
              <a:rPr lang="en-US" altLang="ja-JP" sz="1800" dirty="0" err="1">
                <a:ea typeface="MS PGothic" pitchFamily="34" charset="-128"/>
              </a:rPr>
              <a:t>eGFR</a:t>
            </a:r>
            <a:r>
              <a:rPr lang="en-US" altLang="ja-JP" sz="1800" baseline="-25000" dirty="0" err="1">
                <a:ea typeface="MS PGothic" pitchFamily="34" charset="-128"/>
              </a:rPr>
              <a:t>NMR</a:t>
            </a:r>
            <a:r>
              <a:rPr lang="en-US" altLang="ja-JP" sz="1800" dirty="0">
                <a:ea typeface="MS PGothic" pitchFamily="34" charset="-128"/>
              </a:rPr>
              <a:t> improvement was most significant among kidney transplant recipients</a:t>
            </a:r>
          </a:p>
          <a:p>
            <a:pPr marL="285750" indent="-285750">
              <a:spcBef>
                <a:spcPts val="600"/>
              </a:spcBef>
              <a:spcAft>
                <a:spcPts val="600"/>
              </a:spcAft>
              <a:buClr>
                <a:schemeClr val="tx1"/>
              </a:buClr>
              <a:buFont typeface="Arial" panose="020B0604020202020204" pitchFamily="34" charset="0"/>
              <a:buChar char="•"/>
            </a:pPr>
            <a:r>
              <a:rPr lang="en-US" altLang="ja-JP" sz="1800" dirty="0">
                <a:ea typeface="MS PGothic" pitchFamily="34" charset="-128"/>
              </a:rPr>
              <a:t>Multi-marker eGFR improve over creatinine alone and </a:t>
            </a:r>
            <a:r>
              <a:rPr lang="en-US" altLang="ja-JP" sz="1800" dirty="0" err="1">
                <a:ea typeface="MS PGothic" pitchFamily="34" charset="-128"/>
              </a:rPr>
              <a:t>eGFR</a:t>
            </a:r>
            <a:r>
              <a:rPr lang="en-US" altLang="ja-JP" sz="1800" baseline="-25000" dirty="0" err="1">
                <a:ea typeface="MS PGothic" pitchFamily="34" charset="-128"/>
              </a:rPr>
              <a:t>NMR</a:t>
            </a:r>
            <a:r>
              <a:rPr lang="en-US" altLang="ja-JP" sz="1800" dirty="0">
                <a:ea typeface="MS PGothic" pitchFamily="34" charset="-128"/>
              </a:rPr>
              <a:t> improves over </a:t>
            </a:r>
            <a:r>
              <a:rPr lang="en-US" altLang="ja-JP" sz="1800" dirty="0" err="1">
                <a:ea typeface="MS PGothic" pitchFamily="34" charset="-128"/>
              </a:rPr>
              <a:t>eGFRcr-cys</a:t>
            </a:r>
            <a:r>
              <a:rPr lang="en-US" altLang="ja-JP" sz="1800" dirty="0">
                <a:ea typeface="MS PGothic" pitchFamily="34" charset="-128"/>
              </a:rPr>
              <a:t>.</a:t>
            </a:r>
          </a:p>
        </p:txBody>
      </p:sp>
      <p:sp>
        <p:nvSpPr>
          <p:cNvPr id="61" name="Text Box 59">
            <a:extLst>
              <a:ext uri="{FF2B5EF4-FFF2-40B4-BE49-F238E27FC236}">
                <a16:creationId xmlns:a16="http://schemas.microsoft.com/office/drawing/2014/main" id="{18D1E61C-F966-3C47-8564-8BA19E95CE97}"/>
              </a:ext>
            </a:extLst>
          </p:cNvPr>
          <p:cNvSpPr txBox="1">
            <a:spLocks noChangeArrowheads="1"/>
          </p:cNvSpPr>
          <p:nvPr/>
        </p:nvSpPr>
        <p:spPr bwMode="auto">
          <a:xfrm>
            <a:off x="35444792" y="8297131"/>
            <a:ext cx="6355080" cy="548640"/>
          </a:xfrm>
          <a:prstGeom prst="rect">
            <a:avLst/>
          </a:prstGeom>
          <a:noFill/>
          <a:ln>
            <a:noFill/>
          </a:ln>
          <a:effectLst/>
        </p:spPr>
        <p:txBody>
          <a:bodyPr wrap="square" lIns="228600" anchor="ctr" anchorCtr="0">
            <a:noAutofit/>
          </a:bodyPr>
          <a:lstStyle>
            <a:defPPr>
              <a:defRPr lang="en-US"/>
            </a:defPPr>
            <a:lvl1pPr defTabSz="2638425">
              <a:spcBef>
                <a:spcPct val="50000"/>
              </a:spcBef>
              <a:defRPr sz="2800" b="1">
                <a:solidFill>
                  <a:schemeClr val="accent1"/>
                </a:solidFill>
              </a:defRPr>
            </a:lvl1pPr>
            <a:lvl2pPr defTabSz="2638425"/>
            <a:lvl3pPr defTabSz="2638425"/>
            <a:lvl4pPr defTabSz="2638425"/>
            <a:lvl5pPr defTabSz="2638425"/>
            <a:lvl6pPr defTabSz="2638425" fontAlgn="base">
              <a:spcBef>
                <a:spcPct val="0"/>
              </a:spcBef>
              <a:spcAft>
                <a:spcPct val="0"/>
              </a:spcAft>
            </a:lvl6pPr>
            <a:lvl7pPr defTabSz="2638425" fontAlgn="base">
              <a:spcBef>
                <a:spcPct val="0"/>
              </a:spcBef>
              <a:spcAft>
                <a:spcPct val="0"/>
              </a:spcAft>
            </a:lvl7pPr>
            <a:lvl8pPr defTabSz="2638425" fontAlgn="base">
              <a:spcBef>
                <a:spcPct val="0"/>
              </a:spcBef>
              <a:spcAft>
                <a:spcPct val="0"/>
              </a:spcAft>
            </a:lvl8pPr>
            <a:lvl9pPr defTabSz="2638425" fontAlgn="base">
              <a:spcBef>
                <a:spcPct val="0"/>
              </a:spcBef>
              <a:spcAft>
                <a:spcPct val="0"/>
              </a:spcAft>
            </a:lvl9pPr>
          </a:lstStyle>
          <a:p>
            <a:r>
              <a:rPr lang="en-US" dirty="0"/>
              <a:t>CONCLUSIONS</a:t>
            </a:r>
          </a:p>
        </p:txBody>
      </p:sp>
      <p:sp>
        <p:nvSpPr>
          <p:cNvPr id="13370" name="Text Box 58"/>
          <p:cNvSpPr txBox="1">
            <a:spLocks noChangeArrowheads="1"/>
          </p:cNvSpPr>
          <p:nvPr/>
        </p:nvSpPr>
        <p:spPr bwMode="auto">
          <a:xfrm>
            <a:off x="35444792" y="3853834"/>
            <a:ext cx="6355080" cy="4322064"/>
          </a:xfrm>
          <a:prstGeom prst="rect">
            <a:avLst/>
          </a:prstGeom>
          <a:noFill/>
          <a:ln>
            <a:noFill/>
          </a:ln>
          <a:effectLst/>
        </p:spPr>
        <p:txBody>
          <a:bodyPr wrap="square" lIns="228600" tIns="182880" rIns="137160" bIns="137160">
            <a:noAutofit/>
          </a:bodyPr>
          <a:lstStyle>
            <a:defPPr>
              <a:defRPr lang="en-US"/>
            </a:defPPr>
            <a:lvl1pPr marL="171450" indent="-171450" defTabSz="457200">
              <a:spcBef>
                <a:spcPct val="35000"/>
              </a:spcBef>
              <a:spcAft>
                <a:spcPts val="600"/>
              </a:spcAft>
              <a:buClr>
                <a:schemeClr val="accent4"/>
              </a:buClr>
              <a:buSzPct val="120000"/>
              <a:buFontTx/>
              <a:buChar char="•"/>
              <a:defRPr sz="1400">
                <a:solidFill>
                  <a:srgbClr val="000000"/>
                </a:solidFill>
                <a:ea typeface="MS PGothic" pitchFamily="34" charset="-128"/>
              </a:defRPr>
            </a:lvl1pPr>
            <a:lvl2pPr lvl="1" indent="-171450" defTabSz="457200">
              <a:spcBef>
                <a:spcPct val="35000"/>
              </a:spcBef>
              <a:spcAft>
                <a:spcPts val="600"/>
              </a:spcAft>
              <a:buClr>
                <a:schemeClr val="accent4"/>
              </a:buClr>
              <a:buFont typeface="Arial" charset="0"/>
              <a:buChar char="–"/>
              <a:defRPr sz="1400">
                <a:solidFill>
                  <a:srgbClr val="000000"/>
                </a:solidFill>
                <a:ea typeface="MS PGothic" pitchFamily="34" charset="-128"/>
              </a:defRPr>
            </a:lvl2pPr>
            <a:lvl3pPr marL="746125" lvl="2" indent="-174625" defTabSz="457200">
              <a:spcBef>
                <a:spcPct val="35000"/>
              </a:spcBef>
              <a:spcAft>
                <a:spcPts val="600"/>
              </a:spcAft>
              <a:buClr>
                <a:schemeClr val="bg1">
                  <a:lumMod val="50000"/>
                  <a:lumOff val="50000"/>
                </a:schemeClr>
              </a:buClr>
              <a:buFontTx/>
              <a:buChar char="•"/>
              <a:defRPr sz="1400">
                <a:solidFill>
                  <a:srgbClr val="000000"/>
                </a:solidFill>
                <a:ea typeface="MS PGothic" pitchFamily="34" charset="-128"/>
              </a:defRPr>
            </a:lvl3pPr>
            <a:lvl4pPr marL="1485900" defTabSz="457200"/>
            <a:lvl5pPr defTabSz="457200"/>
            <a:lvl6pPr defTabSz="457200" fontAlgn="base">
              <a:spcBef>
                <a:spcPct val="0"/>
              </a:spcBef>
              <a:spcAft>
                <a:spcPct val="0"/>
              </a:spcAft>
            </a:lvl6pPr>
            <a:lvl7pPr defTabSz="457200" fontAlgn="base">
              <a:spcBef>
                <a:spcPct val="0"/>
              </a:spcBef>
              <a:spcAft>
                <a:spcPct val="0"/>
              </a:spcAft>
            </a:lvl7pPr>
            <a:lvl8pPr defTabSz="457200" fontAlgn="base">
              <a:spcBef>
                <a:spcPct val="0"/>
              </a:spcBef>
              <a:spcAft>
                <a:spcPct val="0"/>
              </a:spcAft>
            </a:lvl8pPr>
            <a:lvl9pPr defTabSz="457200" fontAlgn="base">
              <a:spcBef>
                <a:spcPct val="0"/>
              </a:spcBef>
              <a:spcAft>
                <a:spcPct val="0"/>
              </a:spcAft>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Addition of serum valine and myo-inositol along with creatinine and cystatin C (</a:t>
            </a:r>
            <a:r>
              <a:rPr kumimoji="0" lang="en-US" altLang="en-US" sz="18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eGFR</a:t>
            </a:r>
            <a:r>
              <a:rPr kumimoji="0" lang="en-US" altLang="en-US" sz="1800" b="0" i="0" u="none" strike="noStrike" cap="none" normalizeH="0" baseline="-30000" dirty="0" err="1">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NMR</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improved the P15 and concordance compared to </a:t>
            </a:r>
            <a:r>
              <a:rPr kumimoji="0" lang="en-US" altLang="en-US" sz="18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eGFRcr</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and </a:t>
            </a:r>
            <a:r>
              <a:rPr kumimoji="0" lang="en-US" altLang="en-US" sz="18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eGFRcr-cys</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solidFill>
                <a:schemeClr val="tx1"/>
              </a:solidFill>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Previous studies have reported associations between kidney failure and increases in both myo-inositol and valine. Altered inositol metabolism following kidney transplantation and among patients taking calcineurin inhibitors commonly prescribed for immunosuppression following solid organ transplant are also reported.</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solidFill>
                <a:schemeClr val="tx1"/>
              </a:solidFill>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More study is required on the potentially confounding interactions between reduced kidney function, transplantation, immunosuppression and serum metabolites.</a:t>
            </a:r>
            <a:endParaRPr lang="en-US" altLang="ja-JP" sz="1800" dirty="0">
              <a:ea typeface="MS PGothic" pitchFamily="34" charset="-128"/>
            </a:endParaRPr>
          </a:p>
        </p:txBody>
      </p:sp>
      <p:sp>
        <p:nvSpPr>
          <p:cNvPr id="13438" name="Text Box 126"/>
          <p:cNvSpPr txBox="1">
            <a:spLocks noChangeArrowheads="1"/>
          </p:cNvSpPr>
          <p:nvPr/>
        </p:nvSpPr>
        <p:spPr bwMode="auto">
          <a:xfrm>
            <a:off x="35444792" y="12210783"/>
            <a:ext cx="6355080" cy="2337975"/>
          </a:xfrm>
          <a:prstGeom prst="rect">
            <a:avLst/>
          </a:prstGeom>
          <a:noFill/>
          <a:ln>
            <a:noFill/>
          </a:ln>
          <a:effectLst/>
        </p:spPr>
        <p:txBody>
          <a:bodyPr wrap="square" lIns="228600" tIns="182880" rIns="137160" bIns="137160">
            <a:noAutofit/>
          </a:bodyPr>
          <a:lstStyle>
            <a:lvl1pPr marL="342900" indent="-342900" defTabSz="457200">
              <a:defRPr>
                <a:solidFill>
                  <a:schemeClr val="tx1"/>
                </a:solidFill>
                <a:latin typeface="Arial" charset="0"/>
                <a:cs typeface="Arial" charset="0"/>
              </a:defRPr>
            </a:lvl1pPr>
            <a:lvl2pPr marL="735013" indent="-342900" defTabSz="457200">
              <a:defRPr>
                <a:solidFill>
                  <a:schemeClr val="tx1"/>
                </a:solidFill>
                <a:latin typeface="Arial" charset="0"/>
                <a:cs typeface="Arial" charset="0"/>
              </a:defRPr>
            </a:lvl2pPr>
            <a:lvl3pPr marL="1714500" indent="-342900" defTabSz="457200">
              <a:defRPr>
                <a:solidFill>
                  <a:schemeClr val="tx1"/>
                </a:solidFill>
                <a:latin typeface="Arial" charset="0"/>
                <a:cs typeface="Arial" charset="0"/>
              </a:defRPr>
            </a:lvl3pPr>
            <a:lvl4pPr marL="1828800" indent="-342900" defTabSz="457200">
              <a:defRPr>
                <a:solidFill>
                  <a:schemeClr val="tx1"/>
                </a:solidFill>
                <a:latin typeface="Arial" charset="0"/>
                <a:cs typeface="Arial" charset="0"/>
              </a:defRPr>
            </a:lvl4pPr>
            <a:lvl5pPr marL="2171700" indent="-342900" defTabSz="457200">
              <a:defRPr>
                <a:solidFill>
                  <a:schemeClr val="tx1"/>
                </a:solidFill>
                <a:latin typeface="Arial" charset="0"/>
                <a:cs typeface="Arial" charset="0"/>
              </a:defRPr>
            </a:lvl5pPr>
            <a:lvl6pPr marL="2628900" indent="-342900" defTabSz="457200" fontAlgn="base">
              <a:spcBef>
                <a:spcPct val="0"/>
              </a:spcBef>
              <a:spcAft>
                <a:spcPct val="0"/>
              </a:spcAft>
              <a:defRPr>
                <a:solidFill>
                  <a:schemeClr val="tx1"/>
                </a:solidFill>
                <a:latin typeface="Arial" charset="0"/>
                <a:cs typeface="Arial" charset="0"/>
              </a:defRPr>
            </a:lvl6pPr>
            <a:lvl7pPr marL="3086100" indent="-342900" defTabSz="457200" fontAlgn="base">
              <a:spcBef>
                <a:spcPct val="0"/>
              </a:spcBef>
              <a:spcAft>
                <a:spcPct val="0"/>
              </a:spcAft>
              <a:defRPr>
                <a:solidFill>
                  <a:schemeClr val="tx1"/>
                </a:solidFill>
                <a:latin typeface="Arial" charset="0"/>
                <a:cs typeface="Arial" charset="0"/>
              </a:defRPr>
            </a:lvl7pPr>
            <a:lvl8pPr marL="3543300" indent="-342900" defTabSz="457200" fontAlgn="base">
              <a:spcBef>
                <a:spcPct val="0"/>
              </a:spcBef>
              <a:spcAft>
                <a:spcPct val="0"/>
              </a:spcAft>
              <a:defRPr>
                <a:solidFill>
                  <a:schemeClr val="tx1"/>
                </a:solidFill>
                <a:latin typeface="Arial" charset="0"/>
                <a:cs typeface="Arial" charset="0"/>
              </a:defRPr>
            </a:lvl8pPr>
            <a:lvl9pPr marL="4000500" indent="-342900" defTabSz="457200" fontAlgn="base">
              <a:spcBef>
                <a:spcPct val="0"/>
              </a:spcBef>
              <a:spcAft>
                <a:spcPct val="0"/>
              </a:spcAft>
              <a:defRPr>
                <a:solidFill>
                  <a:schemeClr val="tx1"/>
                </a:solidFill>
                <a:latin typeface="Arial" charset="0"/>
                <a:cs typeface="Arial" charset="0"/>
              </a:defRPr>
            </a:lvl9pPr>
          </a:lstStyle>
          <a:p>
            <a:pPr marL="285750" marR="0" indent="-285750">
              <a:spcBef>
                <a:spcPts val="600"/>
              </a:spcBef>
              <a:spcAft>
                <a:spcPts val="0"/>
              </a:spcAft>
              <a:buFont typeface="Arial" panose="020B0604020202020204" pitchFamily="34" charset="0"/>
              <a:buChar char="•"/>
            </a:pPr>
            <a:r>
              <a:rPr lang="en-US" sz="1400" dirty="0">
                <a:effectLst/>
                <a:latin typeface="+mj-lt"/>
                <a:ea typeface="Calibri" panose="020F0502020204030204" pitchFamily="34" charset="0"/>
              </a:rPr>
              <a:t>Ehrich J, et al. Serum Myo-Inositol, Dimethyl Sulfone, and Valine in Combination with Creatinine Allow Accurate Assessment of Renal Insufficiency-a Proof of Concept. </a:t>
            </a:r>
            <a:r>
              <a:rPr lang="en-US" sz="1400" i="1" dirty="0">
                <a:effectLst/>
                <a:latin typeface="+mj-lt"/>
                <a:ea typeface="Calibri" panose="020F0502020204030204" pitchFamily="34" charset="0"/>
              </a:rPr>
              <a:t>Diagnostics (Basel)</a:t>
            </a:r>
            <a:r>
              <a:rPr lang="en-US" sz="1400" dirty="0">
                <a:effectLst/>
                <a:latin typeface="+mj-lt"/>
                <a:ea typeface="Calibri" panose="020F0502020204030204" pitchFamily="34" charset="0"/>
              </a:rPr>
              <a:t> (2021) 11(2). </a:t>
            </a:r>
          </a:p>
          <a:p>
            <a:pPr marL="285750" marR="0" indent="-285750">
              <a:spcBef>
                <a:spcPts val="600"/>
              </a:spcBef>
              <a:spcAft>
                <a:spcPts val="0"/>
              </a:spcAft>
              <a:buFont typeface="Arial" panose="020B0604020202020204" pitchFamily="34" charset="0"/>
              <a:buChar char="•"/>
            </a:pPr>
            <a:r>
              <a:rPr lang="en-US" sz="1400" dirty="0" err="1">
                <a:effectLst/>
                <a:latin typeface="+mj-lt"/>
                <a:ea typeface="Calibri" panose="020F0502020204030204" pitchFamily="34" charset="0"/>
              </a:rPr>
              <a:t>Stammler</a:t>
            </a:r>
            <a:r>
              <a:rPr lang="en-US" sz="1400" dirty="0">
                <a:effectLst/>
                <a:latin typeface="+mj-lt"/>
                <a:ea typeface="Calibri" panose="020F0502020204030204" pitchFamily="34" charset="0"/>
              </a:rPr>
              <a:t> F, et al. Estimating Glomerular Filtration Rate from Serum Myo-Inositol, Valine, Creatinine and Cystatin C. </a:t>
            </a:r>
            <a:r>
              <a:rPr lang="en-US" sz="1400" i="1" dirty="0">
                <a:effectLst/>
                <a:latin typeface="+mj-lt"/>
                <a:ea typeface="Calibri" panose="020F0502020204030204" pitchFamily="34" charset="0"/>
              </a:rPr>
              <a:t>Diagnostics (Basel)</a:t>
            </a:r>
            <a:r>
              <a:rPr lang="en-US" sz="1400" dirty="0">
                <a:effectLst/>
                <a:latin typeface="+mj-lt"/>
                <a:ea typeface="Calibri" panose="020F0502020204030204" pitchFamily="34" charset="0"/>
              </a:rPr>
              <a:t> (2021) 11(12).</a:t>
            </a:r>
          </a:p>
          <a:p>
            <a:pPr marL="285750" marR="0" indent="-285750">
              <a:spcBef>
                <a:spcPts val="600"/>
              </a:spcBef>
              <a:spcAft>
                <a:spcPts val="0"/>
              </a:spcAft>
              <a:buFont typeface="Arial" panose="020B0604020202020204" pitchFamily="34" charset="0"/>
              <a:buChar char="•"/>
            </a:pPr>
            <a:r>
              <a:rPr lang="en-US" sz="1400" dirty="0">
                <a:effectLst/>
                <a:latin typeface="+mj-lt"/>
                <a:ea typeface="Calibri" panose="020F0502020204030204" pitchFamily="34" charset="0"/>
              </a:rPr>
              <a:t>Fuhrmann M, et al. Analytical Validation of </a:t>
            </a:r>
            <a:r>
              <a:rPr lang="en-US" sz="1400" dirty="0" err="1">
                <a:effectLst/>
                <a:latin typeface="+mj-lt"/>
                <a:ea typeface="Calibri" panose="020F0502020204030204" pitchFamily="34" charset="0"/>
              </a:rPr>
              <a:t>Gfrnmr</a:t>
            </a:r>
            <a:r>
              <a:rPr lang="en-US" sz="1400" dirty="0">
                <a:effectLst/>
                <a:latin typeface="+mj-lt"/>
                <a:ea typeface="Calibri" panose="020F0502020204030204" pitchFamily="34" charset="0"/>
              </a:rPr>
              <a:t>: A Blood-Based Multiple Biomarker Assay for Accurate Estimation of Glomerular Filtration Rate. </a:t>
            </a:r>
            <a:r>
              <a:rPr lang="en-US" sz="1400" i="1" dirty="0">
                <a:effectLst/>
                <a:latin typeface="+mj-lt"/>
                <a:ea typeface="Calibri" panose="020F0502020204030204" pitchFamily="34" charset="0"/>
              </a:rPr>
              <a:t>Diagnostics (Basel)</a:t>
            </a:r>
            <a:r>
              <a:rPr lang="en-US" sz="1400" dirty="0">
                <a:effectLst/>
                <a:latin typeface="+mj-lt"/>
                <a:ea typeface="Calibri" panose="020F0502020204030204" pitchFamily="34" charset="0"/>
              </a:rPr>
              <a:t> (2022) 12(5).</a:t>
            </a:r>
            <a:endParaRPr lang="en-US" altLang="ja-JP" sz="1400" dirty="0">
              <a:latin typeface="+mj-lt"/>
              <a:ea typeface="MS PGothic" pitchFamily="34" charset="-128"/>
            </a:endParaRPr>
          </a:p>
        </p:txBody>
      </p:sp>
      <p:sp>
        <p:nvSpPr>
          <p:cNvPr id="49" name="Text Box 59">
            <a:extLst>
              <a:ext uri="{FF2B5EF4-FFF2-40B4-BE49-F238E27FC236}">
                <a16:creationId xmlns:a16="http://schemas.microsoft.com/office/drawing/2014/main" id="{93C0A152-9454-B84D-B3A8-5CE20481F01E}"/>
              </a:ext>
            </a:extLst>
          </p:cNvPr>
          <p:cNvSpPr txBox="1">
            <a:spLocks noChangeArrowheads="1"/>
          </p:cNvSpPr>
          <p:nvPr/>
        </p:nvSpPr>
        <p:spPr bwMode="auto">
          <a:xfrm>
            <a:off x="35444792" y="3340977"/>
            <a:ext cx="6355080" cy="548640"/>
          </a:xfrm>
          <a:prstGeom prst="rect">
            <a:avLst/>
          </a:prstGeom>
          <a:noFill/>
          <a:ln>
            <a:noFill/>
          </a:ln>
          <a:effectLst/>
        </p:spPr>
        <p:txBody>
          <a:bodyPr wrap="square" lIns="228600" anchor="ctr" anchorCtr="0">
            <a:noAutofit/>
          </a:bodyPr>
          <a:lstStyle>
            <a:defPPr>
              <a:defRPr lang="en-US"/>
            </a:defPPr>
            <a:lvl1pPr defTabSz="2638425">
              <a:spcBef>
                <a:spcPct val="50000"/>
              </a:spcBef>
              <a:defRPr sz="2800" b="1">
                <a:solidFill>
                  <a:schemeClr val="accent1"/>
                </a:solidFill>
              </a:defRPr>
            </a:lvl1pPr>
            <a:lvl2pPr defTabSz="2638425"/>
            <a:lvl3pPr defTabSz="2638425"/>
            <a:lvl4pPr defTabSz="2638425"/>
            <a:lvl5pPr defTabSz="2638425"/>
            <a:lvl6pPr defTabSz="2638425" fontAlgn="base">
              <a:spcBef>
                <a:spcPct val="0"/>
              </a:spcBef>
              <a:spcAft>
                <a:spcPct val="0"/>
              </a:spcAft>
            </a:lvl6pPr>
            <a:lvl7pPr defTabSz="2638425" fontAlgn="base">
              <a:spcBef>
                <a:spcPct val="0"/>
              </a:spcBef>
              <a:spcAft>
                <a:spcPct val="0"/>
              </a:spcAft>
            </a:lvl7pPr>
            <a:lvl8pPr defTabSz="2638425" fontAlgn="base">
              <a:spcBef>
                <a:spcPct val="0"/>
              </a:spcBef>
              <a:spcAft>
                <a:spcPct val="0"/>
              </a:spcAft>
            </a:lvl8pPr>
            <a:lvl9pPr defTabSz="2638425" fontAlgn="base">
              <a:spcBef>
                <a:spcPct val="0"/>
              </a:spcBef>
              <a:spcAft>
                <a:spcPct val="0"/>
              </a:spcAft>
            </a:lvl9pPr>
          </a:lstStyle>
          <a:p>
            <a:r>
              <a:rPr lang="en-US" dirty="0"/>
              <a:t>DISCUSSION</a:t>
            </a:r>
          </a:p>
        </p:txBody>
      </p:sp>
      <p:sp>
        <p:nvSpPr>
          <p:cNvPr id="62" name="Text Box 59">
            <a:extLst>
              <a:ext uri="{FF2B5EF4-FFF2-40B4-BE49-F238E27FC236}">
                <a16:creationId xmlns:a16="http://schemas.microsoft.com/office/drawing/2014/main" id="{99B23A07-AF5B-714B-909F-2CD98BFBE634}"/>
              </a:ext>
            </a:extLst>
          </p:cNvPr>
          <p:cNvSpPr txBox="1">
            <a:spLocks noChangeArrowheads="1"/>
          </p:cNvSpPr>
          <p:nvPr/>
        </p:nvSpPr>
        <p:spPr bwMode="auto">
          <a:xfrm>
            <a:off x="35444792" y="11658385"/>
            <a:ext cx="6355080" cy="548640"/>
          </a:xfrm>
          <a:prstGeom prst="rect">
            <a:avLst/>
          </a:prstGeom>
          <a:noFill/>
          <a:ln>
            <a:noFill/>
          </a:ln>
          <a:effectLst/>
        </p:spPr>
        <p:txBody>
          <a:bodyPr wrap="square" lIns="228600" anchor="ctr" anchorCtr="0">
            <a:noAutofit/>
          </a:bodyPr>
          <a:lstStyle>
            <a:defPPr>
              <a:defRPr lang="en-US"/>
            </a:defPPr>
            <a:lvl1pPr defTabSz="2638425">
              <a:spcBef>
                <a:spcPct val="50000"/>
              </a:spcBef>
              <a:defRPr sz="2800" b="1">
                <a:solidFill>
                  <a:schemeClr val="accent1"/>
                </a:solidFill>
              </a:defRPr>
            </a:lvl1pPr>
            <a:lvl2pPr defTabSz="2638425"/>
            <a:lvl3pPr defTabSz="2638425"/>
            <a:lvl4pPr defTabSz="2638425"/>
            <a:lvl5pPr defTabSz="2638425"/>
            <a:lvl6pPr defTabSz="2638425" fontAlgn="base">
              <a:spcBef>
                <a:spcPct val="0"/>
              </a:spcBef>
              <a:spcAft>
                <a:spcPct val="0"/>
              </a:spcAft>
            </a:lvl6pPr>
            <a:lvl7pPr defTabSz="2638425" fontAlgn="base">
              <a:spcBef>
                <a:spcPct val="0"/>
              </a:spcBef>
              <a:spcAft>
                <a:spcPct val="0"/>
              </a:spcAft>
            </a:lvl7pPr>
            <a:lvl8pPr defTabSz="2638425" fontAlgn="base">
              <a:spcBef>
                <a:spcPct val="0"/>
              </a:spcBef>
              <a:spcAft>
                <a:spcPct val="0"/>
              </a:spcAft>
            </a:lvl8pPr>
            <a:lvl9pPr defTabSz="2638425" fontAlgn="base">
              <a:spcBef>
                <a:spcPct val="0"/>
              </a:spcBef>
              <a:spcAft>
                <a:spcPct val="0"/>
              </a:spcAft>
            </a:lvl9pPr>
          </a:lstStyle>
          <a:p>
            <a:r>
              <a:rPr lang="en-US" dirty="0"/>
              <a:t>REFERENCES</a:t>
            </a:r>
          </a:p>
        </p:txBody>
      </p:sp>
      <p:sp>
        <p:nvSpPr>
          <p:cNvPr id="52" name="Text Box 44">
            <a:extLst>
              <a:ext uri="{FF2B5EF4-FFF2-40B4-BE49-F238E27FC236}">
                <a16:creationId xmlns:a16="http://schemas.microsoft.com/office/drawing/2014/main" id="{9F79E0D4-4A22-7A4F-9AE4-9150354796BE}"/>
              </a:ext>
            </a:extLst>
          </p:cNvPr>
          <p:cNvSpPr txBox="1">
            <a:spLocks noChangeArrowheads="1"/>
          </p:cNvSpPr>
          <p:nvPr/>
        </p:nvSpPr>
        <p:spPr bwMode="auto">
          <a:xfrm>
            <a:off x="8001214" y="3366397"/>
            <a:ext cx="6355080" cy="523220"/>
          </a:xfrm>
          <a:prstGeom prst="rect">
            <a:avLst/>
          </a:prstGeom>
          <a:noFill/>
          <a:ln>
            <a:noFill/>
          </a:ln>
          <a:effectLst/>
        </p:spPr>
        <p:txBody>
          <a:bodyPr wrap="square" lIns="228600" anchor="ctr" anchorCtr="0">
            <a:noAutofit/>
          </a:bodyPr>
          <a:lstStyle>
            <a:defPPr>
              <a:defRPr lang="en-US"/>
            </a:defPPr>
            <a:lvl1pPr defTabSz="2638425">
              <a:spcBef>
                <a:spcPct val="50000"/>
              </a:spcBef>
              <a:defRPr sz="2800" b="1">
                <a:solidFill>
                  <a:schemeClr val="accent1"/>
                </a:solidFill>
              </a:defRPr>
            </a:lvl1pPr>
            <a:lvl2pPr defTabSz="2638425"/>
            <a:lvl3pPr defTabSz="2638425"/>
            <a:lvl4pPr defTabSz="2638425"/>
            <a:lvl5pPr defTabSz="2638425"/>
            <a:lvl6pPr defTabSz="2638425" fontAlgn="base">
              <a:spcBef>
                <a:spcPct val="0"/>
              </a:spcBef>
              <a:spcAft>
                <a:spcPct val="0"/>
              </a:spcAft>
            </a:lvl6pPr>
            <a:lvl7pPr defTabSz="2638425" fontAlgn="base">
              <a:spcBef>
                <a:spcPct val="0"/>
              </a:spcBef>
              <a:spcAft>
                <a:spcPct val="0"/>
              </a:spcAft>
            </a:lvl7pPr>
            <a:lvl8pPr defTabSz="2638425" fontAlgn="base">
              <a:spcBef>
                <a:spcPct val="0"/>
              </a:spcBef>
              <a:spcAft>
                <a:spcPct val="0"/>
              </a:spcAft>
            </a:lvl8pPr>
            <a:lvl9pPr defTabSz="2638425" fontAlgn="base">
              <a:spcBef>
                <a:spcPct val="0"/>
              </a:spcBef>
              <a:spcAft>
                <a:spcPct val="0"/>
              </a:spcAft>
            </a:lvl9pPr>
          </a:lstStyle>
          <a:p>
            <a:r>
              <a:rPr lang="en-US" dirty="0"/>
              <a:t>Objectives</a:t>
            </a:r>
          </a:p>
        </p:txBody>
      </p:sp>
      <p:sp>
        <p:nvSpPr>
          <p:cNvPr id="58" name="Text Box 144">
            <a:extLst>
              <a:ext uri="{FF2B5EF4-FFF2-40B4-BE49-F238E27FC236}">
                <a16:creationId xmlns:a16="http://schemas.microsoft.com/office/drawing/2014/main" id="{A3497D7A-0F42-404E-9B16-1CED27870B7D}"/>
              </a:ext>
            </a:extLst>
          </p:cNvPr>
          <p:cNvSpPr txBox="1">
            <a:spLocks noChangeArrowheads="1"/>
          </p:cNvSpPr>
          <p:nvPr/>
        </p:nvSpPr>
        <p:spPr bwMode="auto">
          <a:xfrm>
            <a:off x="8016253" y="5879768"/>
            <a:ext cx="6355080" cy="548640"/>
          </a:xfrm>
          <a:prstGeom prst="rect">
            <a:avLst/>
          </a:prstGeom>
          <a:noFill/>
          <a:ln>
            <a:noFill/>
          </a:ln>
          <a:effectLst/>
        </p:spPr>
        <p:txBody>
          <a:bodyPr wrap="square" lIns="228600" anchor="ctr" anchorCtr="0">
            <a:noAutofit/>
          </a:bodyPr>
          <a:lstStyle>
            <a:defPPr>
              <a:defRPr lang="en-US"/>
            </a:defPPr>
            <a:lvl1pPr defTabSz="2638425">
              <a:spcBef>
                <a:spcPct val="50000"/>
              </a:spcBef>
              <a:defRPr sz="2800" b="1">
                <a:solidFill>
                  <a:schemeClr val="accent1"/>
                </a:solidFill>
              </a:defRPr>
            </a:lvl1pPr>
            <a:lvl2pPr defTabSz="2638425"/>
            <a:lvl3pPr defTabSz="2638425"/>
            <a:lvl4pPr defTabSz="2638425"/>
            <a:lvl5pPr defTabSz="2638425"/>
            <a:lvl6pPr defTabSz="2638425" fontAlgn="base">
              <a:spcBef>
                <a:spcPct val="0"/>
              </a:spcBef>
              <a:spcAft>
                <a:spcPct val="0"/>
              </a:spcAft>
            </a:lvl6pPr>
            <a:lvl7pPr defTabSz="2638425" fontAlgn="base">
              <a:spcBef>
                <a:spcPct val="0"/>
              </a:spcBef>
              <a:spcAft>
                <a:spcPct val="0"/>
              </a:spcAft>
            </a:lvl7pPr>
            <a:lvl8pPr defTabSz="2638425" fontAlgn="base">
              <a:spcBef>
                <a:spcPct val="0"/>
              </a:spcBef>
              <a:spcAft>
                <a:spcPct val="0"/>
              </a:spcAft>
            </a:lvl8pPr>
            <a:lvl9pPr defTabSz="2638425" fontAlgn="base">
              <a:spcBef>
                <a:spcPct val="0"/>
              </a:spcBef>
              <a:spcAft>
                <a:spcPct val="0"/>
              </a:spcAft>
            </a:lvl9pPr>
          </a:lstStyle>
          <a:p>
            <a:r>
              <a:rPr lang="en-US" dirty="0"/>
              <a:t>Table 1</a:t>
            </a:r>
          </a:p>
        </p:txBody>
      </p:sp>
      <p:sp>
        <p:nvSpPr>
          <p:cNvPr id="56" name="Text Box 326">
            <a:extLst>
              <a:ext uri="{FF2B5EF4-FFF2-40B4-BE49-F238E27FC236}">
                <a16:creationId xmlns:a16="http://schemas.microsoft.com/office/drawing/2014/main" id="{D1F3C768-45D8-40CA-9F07-124D07F703DE}"/>
              </a:ext>
            </a:extLst>
          </p:cNvPr>
          <p:cNvSpPr txBox="1">
            <a:spLocks noChangeArrowheads="1"/>
          </p:cNvSpPr>
          <p:nvPr/>
        </p:nvSpPr>
        <p:spPr bwMode="auto">
          <a:xfrm>
            <a:off x="8001214" y="3853834"/>
            <a:ext cx="6355080" cy="2282561"/>
          </a:xfrm>
          <a:prstGeom prst="rect">
            <a:avLst/>
          </a:prstGeom>
          <a:noFill/>
          <a:ln>
            <a:noFill/>
          </a:ln>
          <a:effectLst/>
        </p:spPr>
        <p:txBody>
          <a:bodyPr wrap="square" lIns="228600" tIns="182880" rIns="137160" bIns="137160">
            <a:noAutofit/>
          </a:bodyPr>
          <a:lstStyle>
            <a:lvl1pPr marL="114300" defTabSz="457200">
              <a:defRPr>
                <a:solidFill>
                  <a:schemeClr val="tx1"/>
                </a:solidFill>
                <a:latin typeface="Arial" charset="0"/>
                <a:cs typeface="Arial" charset="0"/>
              </a:defRPr>
            </a:lvl1pPr>
            <a:lvl2pPr marL="1257300" indent="-400050" defTabSz="457200">
              <a:defRPr>
                <a:solidFill>
                  <a:schemeClr val="tx1"/>
                </a:solidFill>
                <a:latin typeface="Arial" charset="0"/>
                <a:cs typeface="Arial" charset="0"/>
              </a:defRPr>
            </a:lvl2pPr>
            <a:lvl3pPr marL="1371600" defTabSz="457200">
              <a:defRPr>
                <a:solidFill>
                  <a:schemeClr val="tx1"/>
                </a:solidFill>
                <a:latin typeface="Arial" charset="0"/>
                <a:cs typeface="Arial" charset="0"/>
              </a:defRPr>
            </a:lvl3pPr>
            <a:lvl4pPr marL="1485900" defTabSz="457200">
              <a:defRPr>
                <a:solidFill>
                  <a:schemeClr val="tx1"/>
                </a:solidFill>
                <a:latin typeface="Arial" charset="0"/>
                <a:cs typeface="Arial" charset="0"/>
              </a:defRPr>
            </a:lvl4pPr>
            <a:lvl5pPr defTabSz="457200">
              <a:defRPr>
                <a:solidFill>
                  <a:schemeClr val="tx1"/>
                </a:solidFill>
                <a:latin typeface="Arial" charset="0"/>
                <a:cs typeface="Arial" charset="0"/>
              </a:defRPr>
            </a:lvl5pPr>
            <a:lvl6pPr defTabSz="457200" fontAlgn="base">
              <a:spcBef>
                <a:spcPct val="0"/>
              </a:spcBef>
              <a:spcAft>
                <a:spcPct val="0"/>
              </a:spcAft>
              <a:defRPr>
                <a:solidFill>
                  <a:schemeClr val="tx1"/>
                </a:solidFill>
                <a:latin typeface="Arial" charset="0"/>
                <a:cs typeface="Arial" charset="0"/>
              </a:defRPr>
            </a:lvl6pPr>
            <a:lvl7pPr defTabSz="457200" fontAlgn="base">
              <a:spcBef>
                <a:spcPct val="0"/>
              </a:spcBef>
              <a:spcAft>
                <a:spcPct val="0"/>
              </a:spcAft>
              <a:defRPr>
                <a:solidFill>
                  <a:schemeClr val="tx1"/>
                </a:solidFill>
                <a:latin typeface="Arial" charset="0"/>
                <a:cs typeface="Arial" charset="0"/>
              </a:defRPr>
            </a:lvl7pPr>
            <a:lvl8pPr defTabSz="457200" fontAlgn="base">
              <a:spcBef>
                <a:spcPct val="0"/>
              </a:spcBef>
              <a:spcAft>
                <a:spcPct val="0"/>
              </a:spcAft>
              <a:defRPr>
                <a:solidFill>
                  <a:schemeClr val="tx1"/>
                </a:solidFill>
                <a:latin typeface="Arial" charset="0"/>
                <a:cs typeface="Arial" charset="0"/>
              </a:defRPr>
            </a:lvl8pPr>
            <a:lvl9pPr defTabSz="457200" fontAlgn="base">
              <a:spcBef>
                <a:spcPct val="0"/>
              </a:spcBef>
              <a:spcAft>
                <a:spcPct val="0"/>
              </a:spcAft>
              <a:defRPr>
                <a:solidFill>
                  <a:schemeClr val="tx1"/>
                </a:solidFill>
                <a:latin typeface="Arial" charset="0"/>
                <a:cs typeface="Arial" charset="0"/>
              </a:defRPr>
            </a:lvl9pPr>
          </a:lstStyle>
          <a:p>
            <a:pPr marL="285750" indent="-285750">
              <a:spcBef>
                <a:spcPts val="600"/>
              </a:spcBef>
              <a:spcAft>
                <a:spcPts val="600"/>
              </a:spcAft>
              <a:buClr>
                <a:schemeClr val="tx1"/>
              </a:buClr>
              <a:buFont typeface="Arial" panose="020B0604020202020204" pitchFamily="34" charset="0"/>
              <a:buChar char="•"/>
            </a:pPr>
            <a:r>
              <a:rPr lang="en-US" altLang="ja-JP" sz="1800" dirty="0">
                <a:ea typeface="MS PGothic" pitchFamily="34" charset="-128"/>
              </a:rPr>
              <a:t>Evaluate the 2021 CKD-EPI eGFR methods compared to iothalamate GFR in a group of patients with and without kidney transplant.</a:t>
            </a:r>
          </a:p>
          <a:p>
            <a:pPr marL="285750" indent="-285750">
              <a:spcBef>
                <a:spcPts val="600"/>
              </a:spcBef>
              <a:spcAft>
                <a:spcPts val="600"/>
              </a:spcAft>
              <a:buClr>
                <a:schemeClr val="tx1"/>
              </a:buClr>
              <a:buFont typeface="Arial" panose="020B0604020202020204" pitchFamily="34" charset="0"/>
              <a:buChar char="•"/>
            </a:pPr>
            <a:r>
              <a:rPr lang="en-US" altLang="ja-JP" sz="1800" dirty="0">
                <a:ea typeface="MS PGothic" pitchFamily="34" charset="-128"/>
              </a:rPr>
              <a:t>Determine the performance of NMR-metabolomics based eGFR methods compared to measured GFR and CKD-EPI equations.</a:t>
            </a:r>
          </a:p>
        </p:txBody>
      </p:sp>
      <p:sp>
        <p:nvSpPr>
          <p:cNvPr id="67" name="Text Box 59">
            <a:extLst>
              <a:ext uri="{FF2B5EF4-FFF2-40B4-BE49-F238E27FC236}">
                <a16:creationId xmlns:a16="http://schemas.microsoft.com/office/drawing/2014/main" id="{EFB96AEA-2953-4BA4-85F2-5B91E6C0CD81}"/>
              </a:ext>
            </a:extLst>
          </p:cNvPr>
          <p:cNvSpPr txBox="1">
            <a:spLocks noChangeArrowheads="1"/>
          </p:cNvSpPr>
          <p:nvPr/>
        </p:nvSpPr>
        <p:spPr bwMode="auto">
          <a:xfrm>
            <a:off x="28549200" y="3340977"/>
            <a:ext cx="6355080" cy="548640"/>
          </a:xfrm>
          <a:prstGeom prst="rect">
            <a:avLst/>
          </a:prstGeom>
          <a:noFill/>
          <a:ln>
            <a:noFill/>
          </a:ln>
          <a:effectLst/>
        </p:spPr>
        <p:txBody>
          <a:bodyPr wrap="square" lIns="228600" anchor="ctr" anchorCtr="0">
            <a:noAutofit/>
          </a:bodyPr>
          <a:lstStyle>
            <a:defPPr>
              <a:defRPr lang="en-US"/>
            </a:defPPr>
            <a:lvl1pPr defTabSz="2638425">
              <a:spcBef>
                <a:spcPct val="50000"/>
              </a:spcBef>
              <a:defRPr sz="2800" b="1">
                <a:solidFill>
                  <a:schemeClr val="accent1"/>
                </a:solidFill>
              </a:defRPr>
            </a:lvl1pPr>
            <a:lvl2pPr defTabSz="2638425"/>
            <a:lvl3pPr defTabSz="2638425"/>
            <a:lvl4pPr defTabSz="2638425"/>
            <a:lvl5pPr defTabSz="2638425"/>
            <a:lvl6pPr defTabSz="2638425" fontAlgn="base">
              <a:spcBef>
                <a:spcPct val="0"/>
              </a:spcBef>
              <a:spcAft>
                <a:spcPct val="0"/>
              </a:spcAft>
            </a:lvl6pPr>
            <a:lvl7pPr defTabSz="2638425" fontAlgn="base">
              <a:spcBef>
                <a:spcPct val="0"/>
              </a:spcBef>
              <a:spcAft>
                <a:spcPct val="0"/>
              </a:spcAft>
            </a:lvl7pPr>
            <a:lvl8pPr defTabSz="2638425" fontAlgn="base">
              <a:spcBef>
                <a:spcPct val="0"/>
              </a:spcBef>
              <a:spcAft>
                <a:spcPct val="0"/>
              </a:spcAft>
            </a:lvl8pPr>
            <a:lvl9pPr defTabSz="2638425" fontAlgn="base">
              <a:spcBef>
                <a:spcPct val="0"/>
              </a:spcBef>
              <a:spcAft>
                <a:spcPct val="0"/>
              </a:spcAft>
            </a:lvl9pPr>
          </a:lstStyle>
          <a:p>
            <a:r>
              <a:rPr lang="en-US" dirty="0"/>
              <a:t>Figure 2</a:t>
            </a:r>
          </a:p>
        </p:txBody>
      </p:sp>
      <p:sp>
        <p:nvSpPr>
          <p:cNvPr id="88" name="Text Box 529">
            <a:extLst>
              <a:ext uri="{FF2B5EF4-FFF2-40B4-BE49-F238E27FC236}">
                <a16:creationId xmlns:a16="http://schemas.microsoft.com/office/drawing/2014/main" id="{EF81804E-FEBD-4B5B-863E-A5F22F6101CC}"/>
              </a:ext>
            </a:extLst>
          </p:cNvPr>
          <p:cNvSpPr txBox="1">
            <a:spLocks noChangeArrowheads="1"/>
          </p:cNvSpPr>
          <p:nvPr/>
        </p:nvSpPr>
        <p:spPr bwMode="auto">
          <a:xfrm>
            <a:off x="21700146" y="10465306"/>
            <a:ext cx="6355080" cy="523220"/>
          </a:xfrm>
          <a:prstGeom prst="rect">
            <a:avLst/>
          </a:prstGeom>
          <a:noFill/>
          <a:ln>
            <a:noFill/>
          </a:ln>
          <a:effectLst/>
        </p:spPr>
        <p:txBody>
          <a:bodyPr lIns="228600" anchor="ctr" anchorCtr="0">
            <a:noAutofit/>
          </a:bodyPr>
          <a:lstStyle>
            <a:lvl1pPr algn="l" defTabSz="2638425">
              <a:spcBef>
                <a:spcPct val="0"/>
              </a:spcBef>
              <a:defRPr>
                <a:solidFill>
                  <a:schemeClr val="tx1"/>
                </a:solidFill>
                <a:latin typeface="Arial" charset="0"/>
                <a:cs typeface="Arial" charset="0"/>
              </a:defRPr>
            </a:lvl1pPr>
            <a:lvl2pPr algn="l" defTabSz="2638425">
              <a:spcBef>
                <a:spcPct val="0"/>
              </a:spcBef>
              <a:defRPr>
                <a:solidFill>
                  <a:schemeClr val="tx1"/>
                </a:solidFill>
                <a:latin typeface="Arial" charset="0"/>
                <a:cs typeface="Arial" charset="0"/>
              </a:defRPr>
            </a:lvl2pPr>
            <a:lvl3pPr algn="l" defTabSz="2638425">
              <a:spcBef>
                <a:spcPct val="0"/>
              </a:spcBef>
              <a:defRPr>
                <a:solidFill>
                  <a:schemeClr val="tx1"/>
                </a:solidFill>
                <a:latin typeface="Arial" charset="0"/>
                <a:cs typeface="Arial" charset="0"/>
              </a:defRPr>
            </a:lvl3pPr>
            <a:lvl4pPr algn="l" defTabSz="2638425">
              <a:spcBef>
                <a:spcPct val="0"/>
              </a:spcBef>
              <a:defRPr>
                <a:solidFill>
                  <a:schemeClr val="tx1"/>
                </a:solidFill>
                <a:latin typeface="Arial" charset="0"/>
                <a:cs typeface="Arial" charset="0"/>
              </a:defRPr>
            </a:lvl4pPr>
            <a:lvl5pPr algn="l" defTabSz="2638425">
              <a:spcBef>
                <a:spcPct val="0"/>
              </a:spcBef>
              <a:defRPr>
                <a:solidFill>
                  <a:schemeClr val="tx1"/>
                </a:solidFill>
                <a:latin typeface="Arial" charset="0"/>
                <a:cs typeface="Arial" charset="0"/>
              </a:defRPr>
            </a:lvl5pPr>
            <a:lvl6pPr defTabSz="2638425" fontAlgn="base">
              <a:spcBef>
                <a:spcPct val="0"/>
              </a:spcBef>
              <a:spcAft>
                <a:spcPct val="0"/>
              </a:spcAft>
              <a:defRPr>
                <a:solidFill>
                  <a:schemeClr val="tx1"/>
                </a:solidFill>
                <a:latin typeface="Arial" charset="0"/>
                <a:cs typeface="Arial" charset="0"/>
              </a:defRPr>
            </a:lvl6pPr>
            <a:lvl7pPr defTabSz="2638425" fontAlgn="base">
              <a:spcBef>
                <a:spcPct val="0"/>
              </a:spcBef>
              <a:spcAft>
                <a:spcPct val="0"/>
              </a:spcAft>
              <a:defRPr>
                <a:solidFill>
                  <a:schemeClr val="tx1"/>
                </a:solidFill>
                <a:latin typeface="Arial" charset="0"/>
                <a:cs typeface="Arial" charset="0"/>
              </a:defRPr>
            </a:lvl7pPr>
            <a:lvl8pPr defTabSz="2638425" fontAlgn="base">
              <a:spcBef>
                <a:spcPct val="0"/>
              </a:spcBef>
              <a:spcAft>
                <a:spcPct val="0"/>
              </a:spcAft>
              <a:defRPr>
                <a:solidFill>
                  <a:schemeClr val="tx1"/>
                </a:solidFill>
                <a:latin typeface="Arial" charset="0"/>
                <a:cs typeface="Arial" charset="0"/>
              </a:defRPr>
            </a:lvl8pPr>
            <a:lvl9pPr defTabSz="2638425" fontAlgn="base">
              <a:spcBef>
                <a:spcPct val="0"/>
              </a:spcBef>
              <a:spcAft>
                <a:spcPct val="0"/>
              </a:spcAft>
              <a:defRPr>
                <a:solidFill>
                  <a:schemeClr val="tx1"/>
                </a:solidFill>
                <a:latin typeface="Arial" charset="0"/>
                <a:cs typeface="Arial" charset="0"/>
              </a:defRPr>
            </a:lvl9pPr>
          </a:lstStyle>
          <a:p>
            <a:pPr>
              <a:spcBef>
                <a:spcPct val="50000"/>
              </a:spcBef>
              <a:buClrTx/>
              <a:buSzTx/>
            </a:pPr>
            <a:r>
              <a:rPr lang="en-US" altLang="en-US" sz="1400" b="1" dirty="0">
                <a:solidFill>
                  <a:schemeClr val="accent1"/>
                </a:solidFill>
              </a:rPr>
              <a:t>FIGURE 3/</a:t>
            </a:r>
            <a:br>
              <a:rPr lang="en-US" altLang="en-US" sz="1400" b="1" dirty="0">
                <a:solidFill>
                  <a:schemeClr val="accent1"/>
                </a:solidFill>
              </a:rPr>
            </a:br>
            <a:r>
              <a:rPr lang="en-US" altLang="en-US" sz="1400" b="1" dirty="0">
                <a:solidFill>
                  <a:schemeClr val="accent1"/>
                </a:solidFill>
              </a:rPr>
              <a:t>2 LINE HEADER</a:t>
            </a:r>
          </a:p>
        </p:txBody>
      </p:sp>
      <p:sp>
        <p:nvSpPr>
          <p:cNvPr id="92" name="Text Box 80">
            <a:extLst>
              <a:ext uri="{FF2B5EF4-FFF2-40B4-BE49-F238E27FC236}">
                <a16:creationId xmlns:a16="http://schemas.microsoft.com/office/drawing/2014/main" id="{D498522F-73B0-4BA5-8991-2075C0529965}"/>
              </a:ext>
            </a:extLst>
          </p:cNvPr>
          <p:cNvSpPr txBox="1">
            <a:spLocks noChangeArrowheads="1"/>
          </p:cNvSpPr>
          <p:nvPr/>
        </p:nvSpPr>
        <p:spPr bwMode="auto">
          <a:xfrm>
            <a:off x="21700146" y="9835620"/>
            <a:ext cx="6355080" cy="307777"/>
          </a:xfrm>
          <a:prstGeom prst="rect">
            <a:avLst/>
          </a:prstGeom>
          <a:noFill/>
          <a:ln>
            <a:noFill/>
          </a:ln>
          <a:effectLst/>
        </p:spPr>
        <p:txBody>
          <a:bodyPr wrap="square" lIns="228600">
            <a:noAutofit/>
          </a:bodyPr>
          <a:lstStyle>
            <a:lvl1pPr defTabSz="2638425">
              <a:defRPr>
                <a:solidFill>
                  <a:schemeClr val="tx1"/>
                </a:solidFill>
                <a:latin typeface="Arial" charset="0"/>
                <a:cs typeface="Arial" charset="0"/>
              </a:defRPr>
            </a:lvl1pPr>
            <a:lvl2pPr defTabSz="2638425">
              <a:defRPr>
                <a:solidFill>
                  <a:schemeClr val="tx1"/>
                </a:solidFill>
                <a:latin typeface="Arial" charset="0"/>
                <a:cs typeface="Arial" charset="0"/>
              </a:defRPr>
            </a:lvl2pPr>
            <a:lvl3pPr defTabSz="2638425">
              <a:defRPr>
                <a:solidFill>
                  <a:schemeClr val="tx1"/>
                </a:solidFill>
                <a:latin typeface="Arial" charset="0"/>
                <a:cs typeface="Arial" charset="0"/>
              </a:defRPr>
            </a:lvl3pPr>
            <a:lvl4pPr defTabSz="2638425">
              <a:defRPr>
                <a:solidFill>
                  <a:schemeClr val="tx1"/>
                </a:solidFill>
                <a:latin typeface="Arial" charset="0"/>
                <a:cs typeface="Arial" charset="0"/>
              </a:defRPr>
            </a:lvl4pPr>
            <a:lvl5pPr defTabSz="2638425">
              <a:defRPr>
                <a:solidFill>
                  <a:schemeClr val="tx1"/>
                </a:solidFill>
                <a:latin typeface="Arial" charset="0"/>
                <a:cs typeface="Arial" charset="0"/>
              </a:defRPr>
            </a:lvl5pPr>
            <a:lvl6pPr defTabSz="2638425" fontAlgn="base">
              <a:spcBef>
                <a:spcPct val="0"/>
              </a:spcBef>
              <a:spcAft>
                <a:spcPct val="0"/>
              </a:spcAft>
              <a:defRPr>
                <a:solidFill>
                  <a:schemeClr val="tx1"/>
                </a:solidFill>
                <a:latin typeface="Arial" charset="0"/>
                <a:cs typeface="Arial" charset="0"/>
              </a:defRPr>
            </a:lvl6pPr>
            <a:lvl7pPr defTabSz="2638425" fontAlgn="base">
              <a:spcBef>
                <a:spcPct val="0"/>
              </a:spcBef>
              <a:spcAft>
                <a:spcPct val="0"/>
              </a:spcAft>
              <a:defRPr>
                <a:solidFill>
                  <a:schemeClr val="tx1"/>
                </a:solidFill>
                <a:latin typeface="Arial" charset="0"/>
                <a:cs typeface="Arial" charset="0"/>
              </a:defRPr>
            </a:lvl7pPr>
            <a:lvl8pPr defTabSz="2638425" fontAlgn="base">
              <a:spcBef>
                <a:spcPct val="0"/>
              </a:spcBef>
              <a:spcAft>
                <a:spcPct val="0"/>
              </a:spcAft>
              <a:defRPr>
                <a:solidFill>
                  <a:schemeClr val="tx1"/>
                </a:solidFill>
                <a:latin typeface="Arial" charset="0"/>
                <a:cs typeface="Arial" charset="0"/>
              </a:defRPr>
            </a:lvl8pPr>
            <a:lvl9pPr defTabSz="2638425" fontAlgn="base">
              <a:spcBef>
                <a:spcPct val="0"/>
              </a:spcBef>
              <a:spcAft>
                <a:spcPct val="0"/>
              </a:spcAft>
              <a:defRPr>
                <a:solidFill>
                  <a:schemeClr val="tx1"/>
                </a:solidFill>
                <a:latin typeface="Arial" charset="0"/>
                <a:cs typeface="Arial" charset="0"/>
              </a:defRPr>
            </a:lvl9pPr>
          </a:lstStyle>
          <a:p>
            <a:pPr>
              <a:spcBef>
                <a:spcPct val="50000"/>
              </a:spcBef>
            </a:pPr>
            <a:r>
              <a:rPr lang="en-US" sz="1400" dirty="0"/>
              <a:t>Figure legend </a:t>
            </a:r>
            <a:r>
              <a:rPr lang="en-US" sz="1400" dirty="0" err="1"/>
              <a:t>odiste</a:t>
            </a:r>
            <a:r>
              <a:rPr lang="en-US" sz="1400" dirty="0"/>
              <a:t> </a:t>
            </a:r>
            <a:r>
              <a:rPr lang="en-US" sz="1400" dirty="0" err="1"/>
              <a:t>idendi</a:t>
            </a:r>
            <a:r>
              <a:rPr lang="en-US" sz="1400" dirty="0"/>
              <a:t> </a:t>
            </a:r>
            <a:r>
              <a:rPr lang="en-US" sz="1400" dirty="0" err="1"/>
              <a:t>delecullam</a:t>
            </a:r>
            <a:r>
              <a:rPr lang="en-US" sz="1400" dirty="0"/>
              <a:t> </a:t>
            </a:r>
            <a:r>
              <a:rPr lang="en-US" sz="1400" dirty="0" err="1"/>
              <a:t>delecte</a:t>
            </a:r>
            <a:r>
              <a:rPr lang="en-US" sz="1400" dirty="0"/>
              <a:t> </a:t>
            </a:r>
            <a:r>
              <a:rPr lang="en-US" sz="1400" dirty="0" err="1"/>
              <a:t>earci</a:t>
            </a:r>
            <a:r>
              <a:rPr lang="en-US" sz="1400" dirty="0"/>
              <a:t> </a:t>
            </a:r>
            <a:r>
              <a:rPr lang="en-US" sz="1400" dirty="0" err="1"/>
              <a:t>omnis</a:t>
            </a:r>
            <a:r>
              <a:rPr lang="en-US" sz="1400" dirty="0"/>
              <a:t> est.</a:t>
            </a:r>
          </a:p>
        </p:txBody>
      </p:sp>
      <p:sp>
        <p:nvSpPr>
          <p:cNvPr id="14" name="Text Placeholder 13">
            <a:extLst>
              <a:ext uri="{FF2B5EF4-FFF2-40B4-BE49-F238E27FC236}">
                <a16:creationId xmlns:a16="http://schemas.microsoft.com/office/drawing/2014/main" id="{106DBEBA-F0D2-4C55-B54A-2586413F3031}"/>
              </a:ext>
            </a:extLst>
          </p:cNvPr>
          <p:cNvSpPr>
            <a:spLocks noGrp="1"/>
          </p:cNvSpPr>
          <p:nvPr>
            <p:ph type="body" sz="quarter" idx="12"/>
          </p:nvPr>
        </p:nvSpPr>
        <p:spPr/>
        <p:txBody>
          <a:bodyPr/>
          <a:lstStyle/>
          <a:p>
            <a:r>
              <a:rPr lang="en-US" altLang="en-US" sz="4400" dirty="0">
                <a:solidFill>
                  <a:schemeClr val="bg1"/>
                </a:solidFill>
              </a:rPr>
              <a:t>Performance of a novel race-Independent GFR estimating equation in kidney transplant recipients based upon NMR-measured</a:t>
            </a:r>
          </a:p>
        </p:txBody>
      </p:sp>
      <p:sp>
        <p:nvSpPr>
          <p:cNvPr id="12" name="Text Placeholder 11">
            <a:extLst>
              <a:ext uri="{FF2B5EF4-FFF2-40B4-BE49-F238E27FC236}">
                <a16:creationId xmlns:a16="http://schemas.microsoft.com/office/drawing/2014/main" id="{6AE945EA-6039-4A90-BDC8-155713E231A6}"/>
              </a:ext>
            </a:extLst>
          </p:cNvPr>
          <p:cNvSpPr>
            <a:spLocks noGrp="1"/>
          </p:cNvSpPr>
          <p:nvPr>
            <p:ph type="body" sz="quarter" idx="10"/>
          </p:nvPr>
        </p:nvSpPr>
        <p:spPr/>
        <p:txBody>
          <a:bodyPr/>
          <a:lstStyle/>
          <a:p>
            <a:r>
              <a:rPr lang="en-US" sz="1800" dirty="0"/>
              <a:t>Jeffrey W. Meeusen,</a:t>
            </a:r>
            <a:r>
              <a:rPr lang="en-US" sz="1800" baseline="30000" dirty="0"/>
              <a:t>1</a:t>
            </a:r>
            <a:r>
              <a:rPr lang="en-US" sz="1800" dirty="0"/>
              <a:t> Surendra Dasari,</a:t>
            </a:r>
            <a:r>
              <a:rPr lang="en-US" sz="1800" baseline="30000" dirty="0"/>
              <a:t>1</a:t>
            </a:r>
            <a:r>
              <a:rPr lang="en-US" sz="1800" dirty="0"/>
              <a:t> John C. Lieske,</a:t>
            </a:r>
            <a:r>
              <a:rPr lang="en-US" sz="1800" baseline="30000" dirty="0"/>
              <a:t>1</a:t>
            </a:r>
            <a:r>
              <a:rPr lang="en-US" sz="1800" dirty="0"/>
              <a:t> Marcello Grassi,</a:t>
            </a:r>
            <a:r>
              <a:rPr lang="en-US" sz="1800" baseline="30000" dirty="0"/>
              <a:t>2</a:t>
            </a:r>
            <a:r>
              <a:rPr lang="en-US" sz="1800" dirty="0"/>
              <a:t> Frank Stämmler,</a:t>
            </a:r>
            <a:r>
              <a:rPr lang="en-US" sz="1800" baseline="30000" dirty="0"/>
              <a:t> 2</a:t>
            </a:r>
            <a:r>
              <a:rPr lang="en-US" sz="1800" dirty="0"/>
              <a:t> Eric Schiffer</a:t>
            </a:r>
            <a:r>
              <a:rPr lang="en-US" sz="1800" baseline="30000" dirty="0"/>
              <a:t>2</a:t>
            </a:r>
            <a:endParaRPr lang="en-US" sz="1800" dirty="0"/>
          </a:p>
          <a:p>
            <a:r>
              <a:rPr lang="en-US" sz="1800" baseline="30000" dirty="0"/>
              <a:t>1</a:t>
            </a:r>
            <a:r>
              <a:rPr lang="en-US" sz="1800" dirty="0"/>
              <a:t>Department of Laboratory </a:t>
            </a:r>
            <a:r>
              <a:rPr lang="en-US" sz="1800" dirty="0" err="1"/>
              <a:t>Medicin</a:t>
            </a:r>
            <a:r>
              <a:rPr lang="en-US" sz="1800" dirty="0"/>
              <a:t> and Pathology, Mayo Clinic, Rochester, MN; </a:t>
            </a:r>
            <a:r>
              <a:rPr lang="en-US" sz="1800" baseline="30000" dirty="0"/>
              <a:t>2</a:t>
            </a:r>
            <a:r>
              <a:rPr lang="en-US" sz="1800" dirty="0"/>
              <a:t>Numares AG, Regensburg, Germany</a:t>
            </a:r>
          </a:p>
        </p:txBody>
      </p:sp>
      <p:graphicFrame>
        <p:nvGraphicFramePr>
          <p:cNvPr id="91" name="Table 90">
            <a:extLst>
              <a:ext uri="{FF2B5EF4-FFF2-40B4-BE49-F238E27FC236}">
                <a16:creationId xmlns:a16="http://schemas.microsoft.com/office/drawing/2014/main" id="{C9740199-66C5-CFAD-239A-34F880C790C6}"/>
              </a:ext>
            </a:extLst>
          </p:cNvPr>
          <p:cNvGraphicFramePr>
            <a:graphicFrameLocks noGrp="1"/>
          </p:cNvGraphicFramePr>
          <p:nvPr>
            <p:extLst>
              <p:ext uri="{D42A27DB-BD31-4B8C-83A1-F6EECF244321}">
                <p14:modId xmlns:p14="http://schemas.microsoft.com/office/powerpoint/2010/main" val="3789744237"/>
              </p:ext>
            </p:extLst>
          </p:nvPr>
        </p:nvGraphicFramePr>
        <p:xfrm>
          <a:off x="21889595" y="7677447"/>
          <a:ext cx="12883047" cy="6916782"/>
        </p:xfrm>
        <a:graphic>
          <a:graphicData uri="http://schemas.openxmlformats.org/drawingml/2006/table">
            <a:tbl>
              <a:tblPr firstRow="1" firstCol="1" bandRow="1">
                <a:tableStyleId>{B301B821-A1FF-4177-AEE7-76D212191A09}</a:tableStyleId>
              </a:tblPr>
              <a:tblGrid>
                <a:gridCol w="3637403">
                  <a:extLst>
                    <a:ext uri="{9D8B030D-6E8A-4147-A177-3AD203B41FA5}">
                      <a16:colId xmlns:a16="http://schemas.microsoft.com/office/drawing/2014/main" val="2405639607"/>
                    </a:ext>
                  </a:extLst>
                </a:gridCol>
                <a:gridCol w="2288878">
                  <a:extLst>
                    <a:ext uri="{9D8B030D-6E8A-4147-A177-3AD203B41FA5}">
                      <a16:colId xmlns:a16="http://schemas.microsoft.com/office/drawing/2014/main" val="988456210"/>
                    </a:ext>
                  </a:extLst>
                </a:gridCol>
                <a:gridCol w="2136745">
                  <a:extLst>
                    <a:ext uri="{9D8B030D-6E8A-4147-A177-3AD203B41FA5}">
                      <a16:colId xmlns:a16="http://schemas.microsoft.com/office/drawing/2014/main" val="1667680270"/>
                    </a:ext>
                  </a:extLst>
                </a:gridCol>
                <a:gridCol w="1387565">
                  <a:extLst>
                    <a:ext uri="{9D8B030D-6E8A-4147-A177-3AD203B41FA5}">
                      <a16:colId xmlns:a16="http://schemas.microsoft.com/office/drawing/2014/main" val="1516513782"/>
                    </a:ext>
                  </a:extLst>
                </a:gridCol>
                <a:gridCol w="2044891">
                  <a:extLst>
                    <a:ext uri="{9D8B030D-6E8A-4147-A177-3AD203B41FA5}">
                      <a16:colId xmlns:a16="http://schemas.microsoft.com/office/drawing/2014/main" val="978870146"/>
                    </a:ext>
                  </a:extLst>
                </a:gridCol>
                <a:gridCol w="1387565">
                  <a:extLst>
                    <a:ext uri="{9D8B030D-6E8A-4147-A177-3AD203B41FA5}">
                      <a16:colId xmlns:a16="http://schemas.microsoft.com/office/drawing/2014/main" val="3484939648"/>
                    </a:ext>
                  </a:extLst>
                </a:gridCol>
              </a:tblGrid>
              <a:tr h="333102">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800" dirty="0" err="1">
                          <a:effectLst/>
                        </a:rPr>
                        <a:t>eGFR</a:t>
                      </a:r>
                      <a:r>
                        <a:rPr lang="en-US" sz="1800" baseline="-25000" dirty="0" err="1">
                          <a:effectLst/>
                        </a:rPr>
                        <a:t>cr</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800" dirty="0" err="1">
                          <a:effectLst/>
                        </a:rPr>
                        <a:t>eGFR</a:t>
                      </a:r>
                      <a:r>
                        <a:rPr lang="en-US" sz="1800" baseline="-25000" dirty="0" err="1">
                          <a:effectLst/>
                        </a:rPr>
                        <a:t>cr-cys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800" dirty="0">
                          <a:effectLst/>
                        </a:rPr>
                        <a:t>p-value*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800" dirty="0" err="1">
                          <a:effectLst/>
                        </a:rPr>
                        <a:t>eGFR</a:t>
                      </a:r>
                      <a:r>
                        <a:rPr lang="en-US" sz="1800" baseline="-25000" dirty="0" err="1">
                          <a:effectLst/>
                        </a:rPr>
                        <a:t>NMR</a:t>
                      </a:r>
                      <a:endParaRPr lang="en-US" sz="1800" baseline="-25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800" dirty="0">
                          <a:effectLst/>
                        </a:rPr>
                        <a:t>p-value*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59123340"/>
                  </a:ext>
                </a:extLst>
              </a:tr>
              <a:tr h="0">
                <a:tc>
                  <a:txBody>
                    <a:bodyPr/>
                    <a:lstStyle/>
                    <a:p>
                      <a:pPr marL="0" marR="0">
                        <a:spcBef>
                          <a:spcPts val="0"/>
                        </a:spcBef>
                        <a:spcAft>
                          <a:spcPts val="0"/>
                        </a:spcAft>
                      </a:pPr>
                      <a:r>
                        <a:rPr lang="en-US" sz="1800" dirty="0">
                          <a:effectLst/>
                        </a:rPr>
                        <a:t>Bias: Median Difference; mL/min/1.73m² (95% CI)</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27170572"/>
                  </a:ext>
                </a:extLst>
              </a:tr>
              <a:tr h="0">
                <a:tc>
                  <a:txBody>
                    <a:bodyPr/>
                    <a:lstStyle/>
                    <a:p>
                      <a:pPr marL="0" marR="0">
                        <a:spcBef>
                          <a:spcPts val="0"/>
                        </a:spcBef>
                        <a:spcAft>
                          <a:spcPts val="0"/>
                        </a:spcAft>
                      </a:pPr>
                      <a:r>
                        <a:rPr lang="en-US" sz="1800" dirty="0">
                          <a:effectLst/>
                        </a:rPr>
                        <a:t>Kidney Transplant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dirty="0">
                          <a:effectLst/>
                        </a:rPr>
                        <a:t>-0.05</a:t>
                      </a:r>
                    </a:p>
                    <a:p>
                      <a:pPr marL="0" marR="0" algn="r">
                        <a:spcBef>
                          <a:spcPts val="0"/>
                        </a:spcBef>
                        <a:spcAft>
                          <a:spcPts val="0"/>
                        </a:spcAft>
                      </a:pPr>
                      <a:r>
                        <a:rPr lang="en-US" sz="1800" dirty="0">
                          <a:effectLst/>
                        </a:rPr>
                        <a:t>(-1.67 to 1.36)</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-3.84</a:t>
                      </a:r>
                    </a:p>
                    <a:p>
                      <a:pPr marL="0" marR="0" algn="r">
                        <a:spcBef>
                          <a:spcPts val="0"/>
                        </a:spcBef>
                        <a:spcAft>
                          <a:spcPts val="0"/>
                        </a:spcAft>
                      </a:pPr>
                      <a:r>
                        <a:rPr lang="en-US" sz="1800">
                          <a:effectLst/>
                        </a:rPr>
                        <a:t>(-4.83 to -2.51)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&lt;0.01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0.412</a:t>
                      </a:r>
                    </a:p>
                    <a:p>
                      <a:pPr marL="0" marR="0" algn="r">
                        <a:spcBef>
                          <a:spcPts val="0"/>
                        </a:spcBef>
                        <a:spcAft>
                          <a:spcPts val="0"/>
                        </a:spcAft>
                      </a:pPr>
                      <a:r>
                        <a:rPr lang="en-US" sz="1800">
                          <a:effectLst/>
                        </a:rPr>
                        <a:t>(-1.30 to 1.68)</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0.82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29079218"/>
                  </a:ext>
                </a:extLst>
              </a:tr>
              <a:tr h="0">
                <a:tc>
                  <a:txBody>
                    <a:bodyPr/>
                    <a:lstStyle/>
                    <a:p>
                      <a:pPr marL="0" marR="0">
                        <a:spcBef>
                          <a:spcPts val="0"/>
                        </a:spcBef>
                        <a:spcAft>
                          <a:spcPts val="0"/>
                        </a:spcAft>
                      </a:pPr>
                      <a:r>
                        <a:rPr lang="en-US" sz="1800">
                          <a:effectLst/>
                        </a:rPr>
                        <a:t>No Kidney Transplant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-2.17</a:t>
                      </a:r>
                    </a:p>
                    <a:p>
                      <a:pPr marL="0" marR="0" algn="r">
                        <a:spcBef>
                          <a:spcPts val="0"/>
                        </a:spcBef>
                        <a:spcAft>
                          <a:spcPts val="0"/>
                        </a:spcAft>
                      </a:pPr>
                      <a:r>
                        <a:rPr lang="en-US" sz="1800">
                          <a:effectLst/>
                        </a:rPr>
                        <a:t>(-3.53 to -0.829)</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-3.57</a:t>
                      </a:r>
                    </a:p>
                    <a:p>
                      <a:pPr marL="0" marR="0" algn="r">
                        <a:spcBef>
                          <a:spcPts val="0"/>
                        </a:spcBef>
                        <a:spcAft>
                          <a:spcPts val="0"/>
                        </a:spcAft>
                      </a:pPr>
                      <a:r>
                        <a:rPr lang="en-US" sz="1800">
                          <a:effectLst/>
                        </a:rPr>
                        <a:t>(-4.72 to -1.89)</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0.04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-0.12</a:t>
                      </a:r>
                    </a:p>
                    <a:p>
                      <a:pPr marL="0" marR="0" algn="r">
                        <a:spcBef>
                          <a:spcPts val="0"/>
                        </a:spcBef>
                        <a:spcAft>
                          <a:spcPts val="0"/>
                        </a:spcAft>
                      </a:pPr>
                      <a:r>
                        <a:rPr lang="en-US" sz="1800">
                          <a:effectLst/>
                        </a:rPr>
                        <a:t>(-1.34 to 1.17)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0.96</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13261521"/>
                  </a:ext>
                </a:extLst>
              </a:tr>
              <a:tr h="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43915134"/>
                  </a:ext>
                </a:extLst>
              </a:tr>
              <a:tr h="0">
                <a:tc>
                  <a:txBody>
                    <a:bodyPr/>
                    <a:lstStyle/>
                    <a:p>
                      <a:pPr marL="0" marR="0">
                        <a:spcBef>
                          <a:spcPts val="0"/>
                        </a:spcBef>
                        <a:spcAft>
                          <a:spcPts val="0"/>
                        </a:spcAft>
                      </a:pPr>
                      <a:r>
                        <a:rPr lang="en-US" sz="1800">
                          <a:effectLst/>
                        </a:rPr>
                        <a:t>P</a:t>
                      </a:r>
                      <a:r>
                        <a:rPr lang="en-US" sz="1800" baseline="-25000">
                          <a:effectLst/>
                        </a:rPr>
                        <a:t>15</a:t>
                      </a:r>
                      <a:r>
                        <a:rPr lang="en-US" sz="1800">
                          <a:effectLst/>
                        </a:rPr>
                        <a:t>; % (95% CI)</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09083514"/>
                  </a:ext>
                </a:extLst>
              </a:tr>
              <a:tr h="0">
                <a:tc>
                  <a:txBody>
                    <a:bodyPr/>
                    <a:lstStyle/>
                    <a:p>
                      <a:pPr marL="0" marR="0">
                        <a:spcBef>
                          <a:spcPts val="0"/>
                        </a:spcBef>
                        <a:spcAft>
                          <a:spcPts val="0"/>
                        </a:spcAft>
                      </a:pPr>
                      <a:r>
                        <a:rPr lang="en-US" sz="1800">
                          <a:effectLst/>
                        </a:rPr>
                        <a:t>Kidney Transplant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57.3</a:t>
                      </a:r>
                    </a:p>
                    <a:p>
                      <a:pPr marL="0" marR="0" algn="r">
                        <a:spcBef>
                          <a:spcPts val="0"/>
                        </a:spcBef>
                        <a:spcAft>
                          <a:spcPts val="0"/>
                        </a:spcAft>
                      </a:pPr>
                      <a:r>
                        <a:rPr lang="en-US" sz="1800">
                          <a:effectLst/>
                        </a:rPr>
                        <a:t>(50.7 to 63.8)</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60.9</a:t>
                      </a:r>
                    </a:p>
                    <a:p>
                      <a:pPr marL="0" marR="0" algn="r">
                        <a:spcBef>
                          <a:spcPts val="0"/>
                        </a:spcBef>
                        <a:spcAft>
                          <a:spcPts val="0"/>
                        </a:spcAft>
                      </a:pPr>
                      <a:r>
                        <a:rPr lang="en-US" sz="1800">
                          <a:effectLst/>
                        </a:rPr>
                        <a:t>(54.5 to 67.4)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0.43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67.3</a:t>
                      </a:r>
                    </a:p>
                    <a:p>
                      <a:pPr marL="0" marR="0" algn="r">
                        <a:spcBef>
                          <a:spcPts val="0"/>
                        </a:spcBef>
                        <a:spcAft>
                          <a:spcPts val="0"/>
                        </a:spcAft>
                      </a:pPr>
                      <a:r>
                        <a:rPr lang="en-US" sz="1800">
                          <a:effectLst/>
                        </a:rPr>
                        <a:t>(61.1 to 73.5)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0.03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94644710"/>
                  </a:ext>
                </a:extLst>
              </a:tr>
              <a:tr h="0">
                <a:tc>
                  <a:txBody>
                    <a:bodyPr/>
                    <a:lstStyle/>
                    <a:p>
                      <a:pPr marL="0" marR="0">
                        <a:spcBef>
                          <a:spcPts val="0"/>
                        </a:spcBef>
                        <a:spcAft>
                          <a:spcPts val="0"/>
                        </a:spcAft>
                      </a:pPr>
                      <a:r>
                        <a:rPr lang="en-US" sz="1800">
                          <a:effectLst/>
                        </a:rPr>
                        <a:t>No Kidney Transplant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48.7</a:t>
                      </a:r>
                    </a:p>
                    <a:p>
                      <a:pPr marL="0" marR="0" algn="r">
                        <a:spcBef>
                          <a:spcPts val="0"/>
                        </a:spcBef>
                        <a:spcAft>
                          <a:spcPts val="0"/>
                        </a:spcAft>
                      </a:pPr>
                      <a:r>
                        <a:rPr lang="en-US" sz="1800">
                          <a:effectLst/>
                        </a:rPr>
                        <a:t>(42.1 to 55.3)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56.0</a:t>
                      </a:r>
                    </a:p>
                    <a:p>
                      <a:pPr marL="0" marR="0" algn="r">
                        <a:spcBef>
                          <a:spcPts val="0"/>
                        </a:spcBef>
                        <a:spcAft>
                          <a:spcPts val="0"/>
                        </a:spcAft>
                      </a:pPr>
                      <a:r>
                        <a:rPr lang="en-US" sz="1800">
                          <a:effectLst/>
                        </a:rPr>
                        <a:t>(49.5 to 62.6)</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0.04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58.6</a:t>
                      </a:r>
                    </a:p>
                    <a:p>
                      <a:pPr marL="0" marR="0" algn="r">
                        <a:spcBef>
                          <a:spcPts val="0"/>
                        </a:spcBef>
                        <a:spcAft>
                          <a:spcPts val="0"/>
                        </a:spcAft>
                      </a:pPr>
                      <a:r>
                        <a:rPr lang="en-US" sz="1800">
                          <a:effectLst/>
                        </a:rPr>
                        <a:t>(52.1 to 65.1)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0.005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20388918"/>
                  </a:ext>
                </a:extLst>
              </a:tr>
              <a:tr h="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41654440"/>
                  </a:ext>
                </a:extLst>
              </a:tr>
              <a:tr h="0">
                <a:tc>
                  <a:txBody>
                    <a:bodyPr/>
                    <a:lstStyle/>
                    <a:p>
                      <a:pPr marL="0" marR="0">
                        <a:spcBef>
                          <a:spcPts val="0"/>
                        </a:spcBef>
                        <a:spcAft>
                          <a:spcPts val="0"/>
                        </a:spcAft>
                      </a:pPr>
                      <a:r>
                        <a:rPr lang="en-US" sz="1800">
                          <a:effectLst/>
                        </a:rPr>
                        <a:t>P</a:t>
                      </a:r>
                      <a:r>
                        <a:rPr lang="en-US" sz="1800" baseline="-25000">
                          <a:effectLst/>
                        </a:rPr>
                        <a:t>30</a:t>
                      </a:r>
                      <a:r>
                        <a:rPr lang="en-US" sz="1800">
                          <a:effectLst/>
                        </a:rPr>
                        <a:t>; % (95% CI)</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20164975"/>
                  </a:ext>
                </a:extLst>
              </a:tr>
              <a:tr h="0">
                <a:tc>
                  <a:txBody>
                    <a:bodyPr/>
                    <a:lstStyle/>
                    <a:p>
                      <a:pPr marL="0" marR="0">
                        <a:spcBef>
                          <a:spcPts val="0"/>
                        </a:spcBef>
                        <a:spcAft>
                          <a:spcPts val="0"/>
                        </a:spcAft>
                      </a:pPr>
                      <a:r>
                        <a:rPr lang="en-US" sz="1800">
                          <a:effectLst/>
                        </a:rPr>
                        <a:t>Kidney Transplant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85.0 </a:t>
                      </a:r>
                    </a:p>
                    <a:p>
                      <a:pPr marL="0" marR="0" algn="r">
                        <a:spcBef>
                          <a:spcPts val="0"/>
                        </a:spcBef>
                        <a:spcAft>
                          <a:spcPts val="0"/>
                        </a:spcAft>
                      </a:pPr>
                      <a:r>
                        <a:rPr lang="en-US" sz="1800">
                          <a:effectLst/>
                        </a:rPr>
                        <a:t>(80.3 to 89.7)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90.0 </a:t>
                      </a:r>
                    </a:p>
                    <a:p>
                      <a:pPr marL="0" marR="0" algn="r">
                        <a:spcBef>
                          <a:spcPts val="0"/>
                        </a:spcBef>
                        <a:spcAft>
                          <a:spcPts val="0"/>
                        </a:spcAft>
                      </a:pPr>
                      <a:r>
                        <a:rPr lang="en-US" sz="1800">
                          <a:effectLst/>
                        </a:rPr>
                        <a:t>(86 to 94)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0.11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90.9</a:t>
                      </a:r>
                    </a:p>
                    <a:p>
                      <a:pPr marL="0" marR="0" algn="r">
                        <a:spcBef>
                          <a:spcPts val="0"/>
                        </a:spcBef>
                        <a:spcAft>
                          <a:spcPts val="0"/>
                        </a:spcAft>
                      </a:pPr>
                      <a:r>
                        <a:rPr lang="en-US" sz="1800">
                          <a:effectLst/>
                        </a:rPr>
                        <a:t> (87.1 to 94.7)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0.06</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50440805"/>
                  </a:ext>
                </a:extLst>
              </a:tr>
              <a:tr h="0">
                <a:tc>
                  <a:txBody>
                    <a:bodyPr/>
                    <a:lstStyle/>
                    <a:p>
                      <a:pPr marL="0" marR="0">
                        <a:spcBef>
                          <a:spcPts val="0"/>
                        </a:spcBef>
                        <a:spcAft>
                          <a:spcPts val="0"/>
                        </a:spcAft>
                      </a:pPr>
                      <a:r>
                        <a:rPr lang="en-US" sz="1800">
                          <a:effectLst/>
                        </a:rPr>
                        <a:t>No Kidney Transplant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84.8 </a:t>
                      </a:r>
                    </a:p>
                    <a:p>
                      <a:pPr marL="0" marR="0" algn="r">
                        <a:spcBef>
                          <a:spcPts val="0"/>
                        </a:spcBef>
                        <a:spcAft>
                          <a:spcPts val="0"/>
                        </a:spcAft>
                      </a:pPr>
                      <a:r>
                        <a:rPr lang="en-US" sz="1800">
                          <a:effectLst/>
                        </a:rPr>
                        <a:t>(81.2 to 88.4)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86.9 </a:t>
                      </a:r>
                    </a:p>
                    <a:p>
                      <a:pPr marL="0" marR="0" algn="r">
                        <a:spcBef>
                          <a:spcPts val="0"/>
                        </a:spcBef>
                        <a:spcAft>
                          <a:spcPts val="0"/>
                        </a:spcAft>
                      </a:pPr>
                      <a:r>
                        <a:rPr lang="en-US" sz="1800">
                          <a:effectLst/>
                        </a:rPr>
                        <a:t>(83.5 to 90.3)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0.41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85.3 </a:t>
                      </a:r>
                    </a:p>
                    <a:p>
                      <a:pPr marL="0" marR="0" algn="r">
                        <a:spcBef>
                          <a:spcPts val="0"/>
                        </a:spcBef>
                        <a:spcAft>
                          <a:spcPts val="0"/>
                        </a:spcAft>
                      </a:pPr>
                      <a:r>
                        <a:rPr lang="en-US" sz="1800">
                          <a:effectLst/>
                        </a:rPr>
                        <a:t>(81.8 to 88.9)</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0.84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3515064"/>
                  </a:ext>
                </a:extLst>
              </a:tr>
              <a:tr h="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91474347"/>
                  </a:ext>
                </a:extLst>
              </a:tr>
              <a:tr h="0">
                <a:tc>
                  <a:txBody>
                    <a:bodyPr/>
                    <a:lstStyle/>
                    <a:p>
                      <a:pPr marL="0" marR="0">
                        <a:spcBef>
                          <a:spcPts val="0"/>
                        </a:spcBef>
                        <a:spcAft>
                          <a:spcPts val="0"/>
                        </a:spcAft>
                      </a:pPr>
                      <a:r>
                        <a:rPr lang="en-US" sz="1800">
                          <a:effectLst/>
                        </a:rPr>
                        <a:t>Agreement; % (95% CI)</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77119595"/>
                  </a:ext>
                </a:extLst>
              </a:tr>
              <a:tr h="0">
                <a:tc>
                  <a:txBody>
                    <a:bodyPr/>
                    <a:lstStyle/>
                    <a:p>
                      <a:pPr marL="0" marR="0">
                        <a:spcBef>
                          <a:spcPts val="0"/>
                        </a:spcBef>
                        <a:spcAft>
                          <a:spcPts val="0"/>
                        </a:spcAft>
                      </a:pPr>
                      <a:r>
                        <a:rPr lang="en-US" sz="1800">
                          <a:effectLst/>
                        </a:rPr>
                        <a:t>Kidney Transplant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61.8</a:t>
                      </a:r>
                    </a:p>
                    <a:p>
                      <a:pPr marL="0" marR="0" algn="r">
                        <a:spcBef>
                          <a:spcPts val="0"/>
                        </a:spcBef>
                        <a:spcAft>
                          <a:spcPts val="0"/>
                        </a:spcAft>
                      </a:pPr>
                      <a:r>
                        <a:rPr lang="en-US" sz="1800">
                          <a:effectLst/>
                        </a:rPr>
                        <a:t>(55.4 to 68.2)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61.8</a:t>
                      </a:r>
                    </a:p>
                    <a:p>
                      <a:pPr marL="0" marR="0" algn="r">
                        <a:spcBef>
                          <a:spcPts val="0"/>
                        </a:spcBef>
                        <a:spcAft>
                          <a:spcPts val="0"/>
                        </a:spcAft>
                      </a:pPr>
                      <a:r>
                        <a:rPr lang="en-US" sz="1800">
                          <a:effectLst/>
                        </a:rPr>
                        <a:t>(55.4 to 68.2)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1.0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66.4</a:t>
                      </a:r>
                    </a:p>
                    <a:p>
                      <a:pPr marL="0" marR="0" algn="r">
                        <a:spcBef>
                          <a:spcPts val="0"/>
                        </a:spcBef>
                        <a:spcAft>
                          <a:spcPts val="0"/>
                        </a:spcAft>
                      </a:pPr>
                      <a:r>
                        <a:rPr lang="en-US" sz="1800">
                          <a:effectLst/>
                        </a:rPr>
                        <a:t>(60.1 to 72.6)</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0.04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18396764"/>
                  </a:ext>
                </a:extLst>
              </a:tr>
              <a:tr h="0">
                <a:tc>
                  <a:txBody>
                    <a:bodyPr/>
                    <a:lstStyle/>
                    <a:p>
                      <a:pPr marL="0" marR="0">
                        <a:spcBef>
                          <a:spcPts val="0"/>
                        </a:spcBef>
                        <a:spcAft>
                          <a:spcPts val="0"/>
                        </a:spcAft>
                      </a:pPr>
                      <a:r>
                        <a:rPr lang="en-US" sz="1800" dirty="0">
                          <a:effectLst/>
                        </a:rPr>
                        <a:t>No Kidney Transplant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58.6</a:t>
                      </a:r>
                    </a:p>
                    <a:p>
                      <a:pPr marL="0" marR="0" algn="r">
                        <a:spcBef>
                          <a:spcPts val="0"/>
                        </a:spcBef>
                        <a:spcAft>
                          <a:spcPts val="0"/>
                        </a:spcAft>
                      </a:pPr>
                      <a:r>
                        <a:rPr lang="en-US" sz="1800">
                          <a:effectLst/>
                        </a:rPr>
                        <a:t>(53.7 to 63.6)</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61.8</a:t>
                      </a:r>
                    </a:p>
                    <a:p>
                      <a:pPr marL="0" marR="0" algn="r">
                        <a:spcBef>
                          <a:spcPts val="0"/>
                        </a:spcBef>
                        <a:spcAft>
                          <a:spcPts val="0"/>
                        </a:spcAft>
                      </a:pPr>
                      <a:r>
                        <a:rPr lang="en-US" sz="1800">
                          <a:effectLst/>
                        </a:rPr>
                        <a:t>(56.9 to 66.7)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0.04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60.7</a:t>
                      </a:r>
                    </a:p>
                    <a:p>
                      <a:pPr marL="0" marR="0" algn="r">
                        <a:spcBef>
                          <a:spcPts val="0"/>
                        </a:spcBef>
                        <a:spcAft>
                          <a:spcPts val="0"/>
                        </a:spcAft>
                      </a:pPr>
                      <a:r>
                        <a:rPr lang="en-US" sz="1800">
                          <a:effectLst/>
                        </a:rPr>
                        <a:t>(55.8 to 65.6)</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dirty="0">
                          <a:effectLst/>
                        </a:rPr>
                        <a:t>0.55</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12022492"/>
                  </a:ext>
                </a:extLst>
              </a:tr>
            </a:tbl>
          </a:graphicData>
        </a:graphic>
      </p:graphicFrame>
      <p:sp>
        <p:nvSpPr>
          <p:cNvPr id="94" name="Text Box 59">
            <a:extLst>
              <a:ext uri="{FF2B5EF4-FFF2-40B4-BE49-F238E27FC236}">
                <a16:creationId xmlns:a16="http://schemas.microsoft.com/office/drawing/2014/main" id="{F705A3EB-32C1-CEC1-9AD3-A72311E58762}"/>
              </a:ext>
            </a:extLst>
          </p:cNvPr>
          <p:cNvSpPr txBox="1">
            <a:spLocks noChangeArrowheads="1"/>
          </p:cNvSpPr>
          <p:nvPr/>
        </p:nvSpPr>
        <p:spPr bwMode="auto">
          <a:xfrm>
            <a:off x="21700146" y="7126143"/>
            <a:ext cx="6355080" cy="548640"/>
          </a:xfrm>
          <a:prstGeom prst="rect">
            <a:avLst/>
          </a:prstGeom>
          <a:noFill/>
          <a:ln>
            <a:noFill/>
          </a:ln>
          <a:effectLst/>
        </p:spPr>
        <p:txBody>
          <a:bodyPr wrap="square" lIns="228600" anchor="ctr" anchorCtr="0">
            <a:noAutofit/>
          </a:bodyPr>
          <a:lstStyle>
            <a:defPPr>
              <a:defRPr lang="en-US"/>
            </a:defPPr>
            <a:lvl1pPr defTabSz="2638425">
              <a:spcBef>
                <a:spcPct val="50000"/>
              </a:spcBef>
              <a:defRPr sz="2800" b="1">
                <a:solidFill>
                  <a:schemeClr val="accent1"/>
                </a:solidFill>
              </a:defRPr>
            </a:lvl1pPr>
            <a:lvl2pPr defTabSz="2638425"/>
            <a:lvl3pPr defTabSz="2638425"/>
            <a:lvl4pPr defTabSz="2638425"/>
            <a:lvl5pPr defTabSz="2638425"/>
            <a:lvl6pPr defTabSz="2638425" fontAlgn="base">
              <a:spcBef>
                <a:spcPct val="0"/>
              </a:spcBef>
              <a:spcAft>
                <a:spcPct val="0"/>
              </a:spcAft>
            </a:lvl6pPr>
            <a:lvl7pPr defTabSz="2638425" fontAlgn="base">
              <a:spcBef>
                <a:spcPct val="0"/>
              </a:spcBef>
              <a:spcAft>
                <a:spcPct val="0"/>
              </a:spcAft>
            </a:lvl7pPr>
            <a:lvl8pPr defTabSz="2638425" fontAlgn="base">
              <a:spcBef>
                <a:spcPct val="0"/>
              </a:spcBef>
              <a:spcAft>
                <a:spcPct val="0"/>
              </a:spcAft>
            </a:lvl8pPr>
            <a:lvl9pPr defTabSz="2638425" fontAlgn="base">
              <a:spcBef>
                <a:spcPct val="0"/>
              </a:spcBef>
              <a:spcAft>
                <a:spcPct val="0"/>
              </a:spcAft>
            </a:lvl9pPr>
          </a:lstStyle>
          <a:p>
            <a:r>
              <a:rPr lang="en-US" dirty="0"/>
              <a:t>Table 2</a:t>
            </a:r>
          </a:p>
        </p:txBody>
      </p:sp>
      <p:sp>
        <p:nvSpPr>
          <p:cNvPr id="3" name="Text Box 343">
            <a:extLst>
              <a:ext uri="{FF2B5EF4-FFF2-40B4-BE49-F238E27FC236}">
                <a16:creationId xmlns:a16="http://schemas.microsoft.com/office/drawing/2014/main" id="{875DCFDE-AA60-82E1-DBED-829B6E6EB600}"/>
              </a:ext>
            </a:extLst>
          </p:cNvPr>
          <p:cNvSpPr txBox="1">
            <a:spLocks noChangeArrowheads="1"/>
          </p:cNvSpPr>
          <p:nvPr/>
        </p:nvSpPr>
        <p:spPr bwMode="auto">
          <a:xfrm>
            <a:off x="1142275" y="7438514"/>
            <a:ext cx="6355080" cy="7312560"/>
          </a:xfrm>
          <a:prstGeom prst="rect">
            <a:avLst/>
          </a:prstGeom>
          <a:noFill/>
          <a:ln>
            <a:noFill/>
          </a:ln>
          <a:effectLst/>
        </p:spPr>
        <p:txBody>
          <a:bodyPr wrap="square" lIns="228600" tIns="182880" rIns="137160" bIns="137160">
            <a:noAutofit/>
          </a:bodyPr>
          <a:lstStyle>
            <a:lvl1pPr marL="114300" defTabSz="457200">
              <a:defRPr>
                <a:solidFill>
                  <a:schemeClr val="tx1"/>
                </a:solidFill>
                <a:latin typeface="Arial" charset="0"/>
                <a:cs typeface="Arial" charset="0"/>
              </a:defRPr>
            </a:lvl1pPr>
            <a:lvl2pPr marL="1257300" indent="-400050" defTabSz="457200">
              <a:defRPr>
                <a:solidFill>
                  <a:schemeClr val="tx1"/>
                </a:solidFill>
                <a:latin typeface="Arial" charset="0"/>
                <a:cs typeface="Arial" charset="0"/>
              </a:defRPr>
            </a:lvl2pPr>
            <a:lvl3pPr marL="1371600" defTabSz="457200">
              <a:defRPr>
                <a:solidFill>
                  <a:schemeClr val="tx1"/>
                </a:solidFill>
                <a:latin typeface="Arial" charset="0"/>
                <a:cs typeface="Arial" charset="0"/>
              </a:defRPr>
            </a:lvl3pPr>
            <a:lvl4pPr marL="1485900" defTabSz="457200">
              <a:defRPr>
                <a:solidFill>
                  <a:schemeClr val="tx1"/>
                </a:solidFill>
                <a:latin typeface="Arial" charset="0"/>
                <a:cs typeface="Arial" charset="0"/>
              </a:defRPr>
            </a:lvl4pPr>
            <a:lvl5pPr defTabSz="457200">
              <a:defRPr>
                <a:solidFill>
                  <a:schemeClr val="tx1"/>
                </a:solidFill>
                <a:latin typeface="Arial" charset="0"/>
                <a:cs typeface="Arial" charset="0"/>
              </a:defRPr>
            </a:lvl5pPr>
            <a:lvl6pPr defTabSz="457200" fontAlgn="base">
              <a:spcBef>
                <a:spcPct val="0"/>
              </a:spcBef>
              <a:spcAft>
                <a:spcPct val="0"/>
              </a:spcAft>
              <a:defRPr>
                <a:solidFill>
                  <a:schemeClr val="tx1"/>
                </a:solidFill>
                <a:latin typeface="Arial" charset="0"/>
                <a:cs typeface="Arial" charset="0"/>
              </a:defRPr>
            </a:lvl6pPr>
            <a:lvl7pPr defTabSz="457200" fontAlgn="base">
              <a:spcBef>
                <a:spcPct val="0"/>
              </a:spcBef>
              <a:spcAft>
                <a:spcPct val="0"/>
              </a:spcAft>
              <a:defRPr>
                <a:solidFill>
                  <a:schemeClr val="tx1"/>
                </a:solidFill>
                <a:latin typeface="Arial" charset="0"/>
                <a:cs typeface="Arial" charset="0"/>
              </a:defRPr>
            </a:lvl7pPr>
            <a:lvl8pPr defTabSz="457200" fontAlgn="base">
              <a:spcBef>
                <a:spcPct val="0"/>
              </a:spcBef>
              <a:spcAft>
                <a:spcPct val="0"/>
              </a:spcAft>
              <a:defRPr>
                <a:solidFill>
                  <a:schemeClr val="tx1"/>
                </a:solidFill>
                <a:latin typeface="Arial" charset="0"/>
                <a:cs typeface="Arial" charset="0"/>
              </a:defRPr>
            </a:lvl8pPr>
            <a:lvl9pPr defTabSz="457200" fontAlgn="base">
              <a:spcBef>
                <a:spcPct val="0"/>
              </a:spcBef>
              <a:spcAft>
                <a:spcPct val="0"/>
              </a:spcAft>
              <a:defRPr>
                <a:solidFill>
                  <a:schemeClr val="tx1"/>
                </a:solidFill>
                <a:latin typeface="Arial" charset="0"/>
                <a:cs typeface="Arial" charset="0"/>
              </a:defRPr>
            </a:lvl9pPr>
          </a:lstStyle>
          <a:p>
            <a:pPr marL="0">
              <a:spcBef>
                <a:spcPts val="600"/>
              </a:spcBef>
              <a:spcAft>
                <a:spcPts val="600"/>
              </a:spcAft>
              <a:buClr>
                <a:schemeClr val="tx1"/>
              </a:buClr>
              <a:buFont typeface="Wingdings" pitchFamily="2" charset="2"/>
              <a:buNone/>
            </a:pPr>
            <a:r>
              <a:rPr lang="en-US" altLang="ja-JP" sz="1800" i="1" dirty="0">
                <a:ea typeface="MS PGothic" pitchFamily="34" charset="-128"/>
              </a:rPr>
              <a:t>Study Cohort</a:t>
            </a:r>
          </a:p>
          <a:p>
            <a:pPr marL="0">
              <a:spcBef>
                <a:spcPts val="0"/>
              </a:spcBef>
              <a:spcAft>
                <a:spcPts val="0"/>
              </a:spcAft>
              <a:buClr>
                <a:schemeClr val="tx1"/>
              </a:buClr>
              <a:buFont typeface="Wingdings" pitchFamily="2" charset="2"/>
              <a:buNone/>
            </a:pPr>
            <a:r>
              <a:rPr lang="en-US" altLang="ja-JP" sz="1800" dirty="0">
                <a:ea typeface="MS PGothic" pitchFamily="34" charset="-128"/>
              </a:rPr>
              <a:t>All patient data was accessed in compliance with the Mayo Clinic Institutional Review Board. Residual sera was obtained from clinical orders for measured GFR (n=602). </a:t>
            </a:r>
          </a:p>
          <a:p>
            <a:pPr marL="0">
              <a:spcBef>
                <a:spcPts val="0"/>
              </a:spcBef>
              <a:spcAft>
                <a:spcPts val="600"/>
              </a:spcAft>
              <a:buClr>
                <a:schemeClr val="tx1"/>
              </a:buClr>
              <a:buFont typeface="Wingdings" pitchFamily="2" charset="2"/>
              <a:buNone/>
            </a:pPr>
            <a:r>
              <a:rPr lang="en-US" altLang="ja-JP" sz="1800" dirty="0">
                <a:ea typeface="MS PGothic" pitchFamily="34" charset="-128"/>
              </a:rPr>
              <a:t>Exclusion criteria: chemotherapy, paraplegic, quadriplegic, post amputation, or &lt;18 y of age.</a:t>
            </a:r>
          </a:p>
          <a:p>
            <a:pPr marL="0">
              <a:spcBef>
                <a:spcPts val="600"/>
              </a:spcBef>
              <a:spcAft>
                <a:spcPts val="600"/>
              </a:spcAft>
              <a:buClr>
                <a:schemeClr val="tx1"/>
              </a:buClr>
              <a:buFont typeface="Wingdings" pitchFamily="2" charset="2"/>
              <a:buNone/>
            </a:pPr>
            <a:r>
              <a:rPr lang="en-US" altLang="ja-JP" sz="1800" i="1" dirty="0">
                <a:ea typeface="MS PGothic" pitchFamily="34" charset="-128"/>
              </a:rPr>
              <a:t>GFR Measurement</a:t>
            </a:r>
          </a:p>
          <a:p>
            <a:pPr marL="0">
              <a:spcBef>
                <a:spcPts val="600"/>
              </a:spcBef>
              <a:spcAft>
                <a:spcPts val="600"/>
              </a:spcAft>
              <a:buClr>
                <a:schemeClr val="tx1"/>
              </a:buClr>
              <a:buFont typeface="Wingdings" pitchFamily="2" charset="2"/>
              <a:buNone/>
            </a:pPr>
            <a:r>
              <a:rPr lang="en-US" sz="1800" dirty="0">
                <a:effectLst/>
                <a:latin typeface="+mj-lt"/>
                <a:ea typeface="Calibri" panose="020F0502020204030204" pitchFamily="34" charset="0"/>
              </a:rPr>
              <a:t>GFR was measured by iothalamate clearance (non-radiolabeled). Patients were asked to report fasting but well hydrated. Following subcutaneous iothalamate administration oral hydration was continued and urine and plasma were collected in timed intervals. Iothalamate was quantified by liquid chromatography-tandem mass spectrometry.  Body surface area was estimated by the DuBois formula and used to normalize GFR to 1.73m</a:t>
            </a:r>
            <a:r>
              <a:rPr lang="en-US" sz="1800" baseline="30000" dirty="0">
                <a:effectLst/>
                <a:latin typeface="+mj-lt"/>
                <a:ea typeface="Calibri" panose="020F0502020204030204" pitchFamily="34" charset="0"/>
              </a:rPr>
              <a:t>2</a:t>
            </a:r>
            <a:r>
              <a:rPr lang="en-US" sz="1800" dirty="0">
                <a:effectLst/>
                <a:latin typeface="+mj-lt"/>
                <a:ea typeface="Calibri" panose="020F0502020204030204" pitchFamily="34" charset="0"/>
              </a:rPr>
              <a:t>.</a:t>
            </a:r>
            <a:endParaRPr lang="en-US" altLang="ja-JP" sz="1800" dirty="0">
              <a:latin typeface="+mj-lt"/>
              <a:ea typeface="MS PGothic" pitchFamily="34" charset="-128"/>
            </a:endParaRPr>
          </a:p>
          <a:p>
            <a:pPr marL="0">
              <a:spcBef>
                <a:spcPts val="600"/>
              </a:spcBef>
              <a:spcAft>
                <a:spcPts val="600"/>
              </a:spcAft>
              <a:buClr>
                <a:schemeClr val="tx1"/>
              </a:buClr>
              <a:buFont typeface="Wingdings" pitchFamily="2" charset="2"/>
              <a:buNone/>
            </a:pPr>
            <a:r>
              <a:rPr lang="en-US" altLang="ja-JP" sz="1800" i="1" dirty="0">
                <a:ea typeface="MS PGothic" pitchFamily="34" charset="-128"/>
              </a:rPr>
              <a:t>GFR Estimation</a:t>
            </a:r>
          </a:p>
          <a:p>
            <a:pPr marL="0">
              <a:spcBef>
                <a:spcPts val="600"/>
              </a:spcBef>
              <a:spcAft>
                <a:spcPts val="600"/>
              </a:spcAft>
              <a:buClr>
                <a:schemeClr val="tx1"/>
              </a:buClr>
              <a:buFont typeface="Wingdings" pitchFamily="2" charset="2"/>
              <a:buNone/>
            </a:pPr>
            <a:r>
              <a:rPr lang="en-US" altLang="ja-JP" sz="1800" dirty="0">
                <a:ea typeface="MS PGothic" pitchFamily="34" charset="-128"/>
              </a:rPr>
              <a:t>GFR was estimated using the 2021CKD-EPI creatinine (</a:t>
            </a:r>
            <a:r>
              <a:rPr lang="en-US" altLang="ja-JP" sz="1800" dirty="0" err="1">
                <a:ea typeface="MS PGothic" pitchFamily="34" charset="-128"/>
              </a:rPr>
              <a:t>eGFRcr</a:t>
            </a:r>
            <a:r>
              <a:rPr lang="en-US" altLang="ja-JP" sz="1800" dirty="0">
                <a:ea typeface="MS PGothic" pitchFamily="34" charset="-128"/>
              </a:rPr>
              <a:t>) and creatinine-cystatin C (</a:t>
            </a:r>
            <a:r>
              <a:rPr lang="en-US" altLang="ja-JP" sz="1800" dirty="0" err="1">
                <a:ea typeface="MS PGothic" pitchFamily="34" charset="-128"/>
              </a:rPr>
              <a:t>eGFRcr-cys</a:t>
            </a:r>
            <a:r>
              <a:rPr lang="en-US" altLang="ja-JP" sz="1800" dirty="0">
                <a:ea typeface="MS PGothic" pitchFamily="34" charset="-128"/>
              </a:rPr>
              <a:t>) equations or by </a:t>
            </a:r>
            <a:r>
              <a:rPr lang="en-US" altLang="ja-JP" sz="1800" dirty="0" err="1">
                <a:ea typeface="MS PGothic" pitchFamily="34" charset="-128"/>
              </a:rPr>
              <a:t>eGFR</a:t>
            </a:r>
            <a:r>
              <a:rPr lang="en-US" altLang="ja-JP" sz="1800" baseline="-25000" dirty="0" err="1">
                <a:ea typeface="MS PGothic" pitchFamily="34" charset="-128"/>
              </a:rPr>
              <a:t>NMR</a:t>
            </a:r>
            <a:r>
              <a:rPr lang="en-US" altLang="ja-JP" sz="1800" dirty="0">
                <a:ea typeface="MS PGothic" pitchFamily="34" charset="-128"/>
              </a:rPr>
              <a:t> which uses serum creatinine, valine and myo-inositol measured by NMR spectroscopy and cystatin C measured by immunoassay. </a:t>
            </a:r>
          </a:p>
        </p:txBody>
      </p:sp>
      <p:sp>
        <p:nvSpPr>
          <p:cNvPr id="4" name="Text Box 144">
            <a:extLst>
              <a:ext uri="{FF2B5EF4-FFF2-40B4-BE49-F238E27FC236}">
                <a16:creationId xmlns:a16="http://schemas.microsoft.com/office/drawing/2014/main" id="{4C9AA38B-83B5-77B3-51CF-484A6B0EB99F}"/>
              </a:ext>
            </a:extLst>
          </p:cNvPr>
          <p:cNvSpPr txBox="1">
            <a:spLocks noChangeArrowheads="1"/>
          </p:cNvSpPr>
          <p:nvPr/>
        </p:nvSpPr>
        <p:spPr bwMode="auto">
          <a:xfrm>
            <a:off x="1142275" y="7048696"/>
            <a:ext cx="6355080" cy="548640"/>
          </a:xfrm>
          <a:prstGeom prst="rect">
            <a:avLst/>
          </a:prstGeom>
          <a:noFill/>
          <a:ln>
            <a:noFill/>
          </a:ln>
          <a:effectLst/>
        </p:spPr>
        <p:txBody>
          <a:bodyPr wrap="square" lIns="228600" anchor="ctr" anchorCtr="0">
            <a:noAutofit/>
          </a:bodyPr>
          <a:lstStyle>
            <a:defPPr>
              <a:defRPr lang="en-US"/>
            </a:defPPr>
            <a:lvl1pPr defTabSz="2638425">
              <a:spcBef>
                <a:spcPct val="50000"/>
              </a:spcBef>
              <a:defRPr sz="2800" b="1">
                <a:solidFill>
                  <a:schemeClr val="accent1"/>
                </a:solidFill>
              </a:defRPr>
            </a:lvl1pPr>
            <a:lvl2pPr defTabSz="2638425"/>
            <a:lvl3pPr defTabSz="2638425"/>
            <a:lvl4pPr defTabSz="2638425"/>
            <a:lvl5pPr defTabSz="2638425"/>
            <a:lvl6pPr defTabSz="2638425" fontAlgn="base">
              <a:spcBef>
                <a:spcPct val="0"/>
              </a:spcBef>
              <a:spcAft>
                <a:spcPct val="0"/>
              </a:spcAft>
            </a:lvl6pPr>
            <a:lvl7pPr defTabSz="2638425" fontAlgn="base">
              <a:spcBef>
                <a:spcPct val="0"/>
              </a:spcBef>
              <a:spcAft>
                <a:spcPct val="0"/>
              </a:spcAft>
            </a:lvl7pPr>
            <a:lvl8pPr defTabSz="2638425" fontAlgn="base">
              <a:spcBef>
                <a:spcPct val="0"/>
              </a:spcBef>
              <a:spcAft>
                <a:spcPct val="0"/>
              </a:spcAft>
            </a:lvl8pPr>
            <a:lvl9pPr defTabSz="2638425" fontAlgn="base">
              <a:spcBef>
                <a:spcPct val="0"/>
              </a:spcBef>
              <a:spcAft>
                <a:spcPct val="0"/>
              </a:spcAft>
            </a:lvl9pPr>
          </a:lstStyle>
          <a:p>
            <a:r>
              <a:rPr lang="en-US" dirty="0"/>
              <a:t>METHODS</a:t>
            </a:r>
          </a:p>
        </p:txBody>
      </p:sp>
      <p:sp>
        <p:nvSpPr>
          <p:cNvPr id="5" name="Text Box 326">
            <a:extLst>
              <a:ext uri="{FF2B5EF4-FFF2-40B4-BE49-F238E27FC236}">
                <a16:creationId xmlns:a16="http://schemas.microsoft.com/office/drawing/2014/main" id="{EF8EE462-EF0B-BAE6-304B-25597F772DE0}"/>
              </a:ext>
            </a:extLst>
          </p:cNvPr>
          <p:cNvSpPr txBox="1">
            <a:spLocks noChangeArrowheads="1"/>
          </p:cNvSpPr>
          <p:nvPr/>
        </p:nvSpPr>
        <p:spPr bwMode="auto">
          <a:xfrm>
            <a:off x="1142275" y="3893346"/>
            <a:ext cx="6355080" cy="2785378"/>
          </a:xfrm>
          <a:prstGeom prst="rect">
            <a:avLst/>
          </a:prstGeom>
          <a:noFill/>
          <a:ln>
            <a:noFill/>
          </a:ln>
          <a:effectLst/>
        </p:spPr>
        <p:txBody>
          <a:bodyPr wrap="square" lIns="228600" tIns="182880" rIns="137160" bIns="137160">
            <a:noAutofit/>
          </a:bodyPr>
          <a:lstStyle>
            <a:lvl1pPr marL="114300" defTabSz="457200">
              <a:defRPr>
                <a:solidFill>
                  <a:schemeClr val="tx1"/>
                </a:solidFill>
                <a:latin typeface="Arial" charset="0"/>
                <a:cs typeface="Arial" charset="0"/>
              </a:defRPr>
            </a:lvl1pPr>
            <a:lvl2pPr marL="1257300" indent="-400050" defTabSz="457200">
              <a:defRPr>
                <a:solidFill>
                  <a:schemeClr val="tx1"/>
                </a:solidFill>
                <a:latin typeface="Arial" charset="0"/>
                <a:cs typeface="Arial" charset="0"/>
              </a:defRPr>
            </a:lvl2pPr>
            <a:lvl3pPr marL="1371600" defTabSz="457200">
              <a:defRPr>
                <a:solidFill>
                  <a:schemeClr val="tx1"/>
                </a:solidFill>
                <a:latin typeface="Arial" charset="0"/>
                <a:cs typeface="Arial" charset="0"/>
              </a:defRPr>
            </a:lvl3pPr>
            <a:lvl4pPr marL="1485900" defTabSz="457200">
              <a:defRPr>
                <a:solidFill>
                  <a:schemeClr val="tx1"/>
                </a:solidFill>
                <a:latin typeface="Arial" charset="0"/>
                <a:cs typeface="Arial" charset="0"/>
              </a:defRPr>
            </a:lvl4pPr>
            <a:lvl5pPr defTabSz="457200">
              <a:defRPr>
                <a:solidFill>
                  <a:schemeClr val="tx1"/>
                </a:solidFill>
                <a:latin typeface="Arial" charset="0"/>
                <a:cs typeface="Arial" charset="0"/>
              </a:defRPr>
            </a:lvl5pPr>
            <a:lvl6pPr defTabSz="457200" fontAlgn="base">
              <a:spcBef>
                <a:spcPct val="0"/>
              </a:spcBef>
              <a:spcAft>
                <a:spcPct val="0"/>
              </a:spcAft>
              <a:defRPr>
                <a:solidFill>
                  <a:schemeClr val="tx1"/>
                </a:solidFill>
                <a:latin typeface="Arial" charset="0"/>
                <a:cs typeface="Arial" charset="0"/>
              </a:defRPr>
            </a:lvl6pPr>
            <a:lvl7pPr defTabSz="457200" fontAlgn="base">
              <a:spcBef>
                <a:spcPct val="0"/>
              </a:spcBef>
              <a:spcAft>
                <a:spcPct val="0"/>
              </a:spcAft>
              <a:defRPr>
                <a:solidFill>
                  <a:schemeClr val="tx1"/>
                </a:solidFill>
                <a:latin typeface="Arial" charset="0"/>
                <a:cs typeface="Arial" charset="0"/>
              </a:defRPr>
            </a:lvl7pPr>
            <a:lvl8pPr defTabSz="457200" fontAlgn="base">
              <a:spcBef>
                <a:spcPct val="0"/>
              </a:spcBef>
              <a:spcAft>
                <a:spcPct val="0"/>
              </a:spcAft>
              <a:defRPr>
                <a:solidFill>
                  <a:schemeClr val="tx1"/>
                </a:solidFill>
                <a:latin typeface="Arial" charset="0"/>
                <a:cs typeface="Arial" charset="0"/>
              </a:defRPr>
            </a:lvl8pPr>
            <a:lvl9pPr defTabSz="457200" fontAlgn="base">
              <a:spcBef>
                <a:spcPct val="0"/>
              </a:spcBef>
              <a:spcAft>
                <a:spcPct val="0"/>
              </a:spcAft>
              <a:defRPr>
                <a:solidFill>
                  <a:schemeClr val="tx1"/>
                </a:solidFill>
                <a:latin typeface="Arial" charset="0"/>
                <a:cs typeface="Arial" charset="0"/>
              </a:defRPr>
            </a:lvl9pPr>
          </a:lstStyle>
          <a:p>
            <a:pPr marL="285750" indent="-285750">
              <a:spcBef>
                <a:spcPts val="600"/>
              </a:spcBef>
              <a:spcAft>
                <a:spcPts val="600"/>
              </a:spcAft>
              <a:buClr>
                <a:schemeClr val="tx1"/>
              </a:buClr>
              <a:buFont typeface="Arial" panose="020B0604020202020204" pitchFamily="34" charset="0"/>
              <a:buChar char="•"/>
            </a:pPr>
            <a:r>
              <a:rPr lang="en-US" altLang="ja-JP" sz="1800" dirty="0">
                <a:ea typeface="MS PGothic" pitchFamily="34" charset="-128"/>
              </a:rPr>
              <a:t>Close monitoring of glomerular filtration rate (GFR) is essential for the management of patients post kidney transplantation.</a:t>
            </a:r>
          </a:p>
          <a:p>
            <a:pPr marL="285750" indent="-285750">
              <a:spcBef>
                <a:spcPts val="600"/>
              </a:spcBef>
              <a:spcAft>
                <a:spcPts val="600"/>
              </a:spcAft>
              <a:buClr>
                <a:schemeClr val="tx1"/>
              </a:buClr>
              <a:buFont typeface="Arial" panose="020B0604020202020204" pitchFamily="34" charset="0"/>
              <a:buChar char="•"/>
            </a:pPr>
            <a:r>
              <a:rPr lang="en-US" altLang="ja-JP" sz="1800" dirty="0">
                <a:ea typeface="MS PGothic" pitchFamily="34" charset="-128"/>
              </a:rPr>
              <a:t>Measured GFR (</a:t>
            </a:r>
            <a:r>
              <a:rPr lang="en-US" altLang="ja-JP" sz="1800" dirty="0" err="1">
                <a:ea typeface="MS PGothic" pitchFamily="34" charset="-128"/>
              </a:rPr>
              <a:t>mGFR</a:t>
            </a:r>
            <a:r>
              <a:rPr lang="en-US" altLang="ja-JP" sz="1800" dirty="0">
                <a:ea typeface="MS PGothic" pitchFamily="34" charset="-128"/>
              </a:rPr>
              <a:t>), the gold standard, is not readily accessible in most centers.</a:t>
            </a:r>
          </a:p>
          <a:p>
            <a:pPr marL="285750" indent="-285750">
              <a:spcBef>
                <a:spcPts val="600"/>
              </a:spcBef>
              <a:spcAft>
                <a:spcPts val="600"/>
              </a:spcAft>
              <a:buClr>
                <a:schemeClr val="tx1"/>
              </a:buClr>
              <a:buFont typeface="Arial" panose="020B0604020202020204" pitchFamily="34" charset="0"/>
              <a:buChar char="•"/>
            </a:pPr>
            <a:r>
              <a:rPr lang="en-US" altLang="ja-JP" sz="1800" dirty="0">
                <a:ea typeface="MS PGothic" pitchFamily="34" charset="-128"/>
              </a:rPr>
              <a:t>The performance of 2021 estimated GFR (eGFR) equations based on creatinine &amp; cystatin C have not been evaluated in kidney transplant patients.</a:t>
            </a:r>
          </a:p>
        </p:txBody>
      </p:sp>
      <p:graphicFrame>
        <p:nvGraphicFramePr>
          <p:cNvPr id="6" name="Table 5">
            <a:extLst>
              <a:ext uri="{FF2B5EF4-FFF2-40B4-BE49-F238E27FC236}">
                <a16:creationId xmlns:a16="http://schemas.microsoft.com/office/drawing/2014/main" id="{2E345B70-2C1E-07FA-93FC-C33DE2CCB78B}"/>
              </a:ext>
            </a:extLst>
          </p:cNvPr>
          <p:cNvGraphicFramePr>
            <a:graphicFrameLocks noGrp="1"/>
          </p:cNvGraphicFramePr>
          <p:nvPr>
            <p:extLst>
              <p:ext uri="{D42A27DB-BD31-4B8C-83A1-F6EECF244321}">
                <p14:modId xmlns:p14="http://schemas.microsoft.com/office/powerpoint/2010/main" val="2794271993"/>
              </p:ext>
            </p:extLst>
          </p:nvPr>
        </p:nvGraphicFramePr>
        <p:xfrm>
          <a:off x="8144949" y="6435406"/>
          <a:ext cx="6355080" cy="8164152"/>
        </p:xfrm>
        <a:graphic>
          <a:graphicData uri="http://schemas.openxmlformats.org/drawingml/2006/table">
            <a:tbl>
              <a:tblPr firstRow="1" firstCol="1" bandRow="1">
                <a:tableStyleId>{B301B821-A1FF-4177-AEE7-76D212191A09}</a:tableStyleId>
              </a:tblPr>
              <a:tblGrid>
                <a:gridCol w="2332705">
                  <a:extLst>
                    <a:ext uri="{9D8B030D-6E8A-4147-A177-3AD203B41FA5}">
                      <a16:colId xmlns:a16="http://schemas.microsoft.com/office/drawing/2014/main" val="3155905720"/>
                    </a:ext>
                  </a:extLst>
                </a:gridCol>
                <a:gridCol w="266546">
                  <a:extLst>
                    <a:ext uri="{9D8B030D-6E8A-4147-A177-3AD203B41FA5}">
                      <a16:colId xmlns:a16="http://schemas.microsoft.com/office/drawing/2014/main" val="2310459284"/>
                    </a:ext>
                  </a:extLst>
                </a:gridCol>
                <a:gridCol w="1193422">
                  <a:extLst>
                    <a:ext uri="{9D8B030D-6E8A-4147-A177-3AD203B41FA5}">
                      <a16:colId xmlns:a16="http://schemas.microsoft.com/office/drawing/2014/main" val="3447993428"/>
                    </a:ext>
                  </a:extLst>
                </a:gridCol>
                <a:gridCol w="330578">
                  <a:extLst>
                    <a:ext uri="{9D8B030D-6E8A-4147-A177-3AD203B41FA5}">
                      <a16:colId xmlns:a16="http://schemas.microsoft.com/office/drawing/2014/main" val="2170771023"/>
                    </a:ext>
                  </a:extLst>
                </a:gridCol>
                <a:gridCol w="1362985">
                  <a:extLst>
                    <a:ext uri="{9D8B030D-6E8A-4147-A177-3AD203B41FA5}">
                      <a16:colId xmlns:a16="http://schemas.microsoft.com/office/drawing/2014/main" val="3054140664"/>
                    </a:ext>
                  </a:extLst>
                </a:gridCol>
                <a:gridCol w="868844">
                  <a:extLst>
                    <a:ext uri="{9D8B030D-6E8A-4147-A177-3AD203B41FA5}">
                      <a16:colId xmlns:a16="http://schemas.microsoft.com/office/drawing/2014/main" val="795207265"/>
                    </a:ext>
                  </a:extLst>
                </a:gridCol>
              </a:tblGrid>
              <a:tr h="508740">
                <a:tc gridSpan="2">
                  <a:txBody>
                    <a:bodyPr/>
                    <a:lstStyle/>
                    <a:p>
                      <a:pPr marL="0" marR="0">
                        <a:spcBef>
                          <a:spcPts val="60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spcBef>
                          <a:spcPts val="600"/>
                        </a:spcBef>
                        <a:spcAft>
                          <a:spcPts val="0"/>
                        </a:spcAft>
                      </a:pPr>
                      <a:r>
                        <a:rPr lang="en-US" sz="1800" dirty="0">
                          <a:effectLst/>
                        </a:rPr>
                        <a:t>Kidney Transplant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spcBef>
                          <a:spcPts val="600"/>
                        </a:spcBef>
                        <a:spcAft>
                          <a:spcPts val="0"/>
                        </a:spcAft>
                      </a:pPr>
                      <a:r>
                        <a:rPr lang="en-US" sz="1800">
                          <a:effectLst/>
                        </a:rPr>
                        <a:t>Kidney Transplant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spcBef>
                          <a:spcPts val="600"/>
                        </a:spcBef>
                        <a:spcAft>
                          <a:spcPts val="0"/>
                        </a:spcAft>
                      </a:pPr>
                      <a:r>
                        <a:rPr lang="en-US" sz="1800">
                          <a:effectLst/>
                        </a:rPr>
                        <a:t>No Kidney Transplant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600"/>
                        </a:spcBef>
                        <a:spcAft>
                          <a:spcPts val="0"/>
                        </a:spcAft>
                      </a:pPr>
                      <a:r>
                        <a:rPr lang="en-US" sz="1800" dirty="0">
                          <a:effectLst/>
                        </a:rPr>
                        <a:t>No Kidney Transplant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600"/>
                        </a:spcBef>
                        <a:spcAft>
                          <a:spcPts val="0"/>
                        </a:spcAft>
                      </a:pPr>
                      <a:r>
                        <a:rPr lang="en-US" sz="1800">
                          <a:effectLst/>
                        </a:rPr>
                        <a:t>p-value</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57456023"/>
                  </a:ext>
                </a:extLst>
              </a:tr>
              <a:tr h="203496">
                <a:tc gridSpan="2">
                  <a:txBody>
                    <a:bodyPr/>
                    <a:lstStyle/>
                    <a:p>
                      <a:pPr marL="0" marR="0">
                        <a:spcBef>
                          <a:spcPts val="600"/>
                        </a:spcBef>
                        <a:spcAft>
                          <a:spcPts val="0"/>
                        </a:spcAft>
                      </a:pPr>
                      <a:r>
                        <a:rPr lang="en-US" sz="1800">
                          <a:effectLst/>
                        </a:rPr>
                        <a:t>N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gn="r">
                        <a:spcBef>
                          <a:spcPts val="600"/>
                        </a:spcBef>
                        <a:spcAft>
                          <a:spcPts val="0"/>
                        </a:spcAft>
                      </a:pPr>
                      <a:r>
                        <a:rPr lang="en-US" sz="1800">
                          <a:effectLst/>
                        </a:rPr>
                        <a:t>220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600"/>
                        </a:spcBef>
                        <a:spcAft>
                          <a:spcPts val="0"/>
                        </a:spcAft>
                      </a:pPr>
                      <a:r>
                        <a:rPr lang="en-US" sz="1800">
                          <a:effectLst/>
                        </a:rPr>
                        <a:t>220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r>
                        <a:rPr lang="en-US" sz="1800">
                          <a:effectLst/>
                        </a:rPr>
                        <a:t>382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600"/>
                        </a:spcBef>
                        <a:spcAft>
                          <a:spcPts val="0"/>
                        </a:spcAft>
                      </a:pPr>
                      <a:r>
                        <a:rPr lang="en-US" sz="1800">
                          <a:effectLst/>
                        </a:rPr>
                        <a:t>382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600"/>
                        </a:spcBef>
                        <a:spcAft>
                          <a:spcPts val="0"/>
                        </a:spcAft>
                      </a:pPr>
                      <a:r>
                        <a:rPr lang="en-US" sz="1800">
                          <a:effectLst/>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94913299"/>
                  </a:ext>
                </a:extLst>
              </a:tr>
              <a:tr h="203496">
                <a:tc gridSpan="2">
                  <a:txBody>
                    <a:bodyPr/>
                    <a:lstStyle/>
                    <a:p>
                      <a:pPr marL="0" marR="0">
                        <a:spcBef>
                          <a:spcPts val="600"/>
                        </a:spcBef>
                        <a:spcAft>
                          <a:spcPts val="0"/>
                        </a:spcAft>
                      </a:pPr>
                      <a:r>
                        <a:rPr lang="en-US" sz="1800" dirty="0">
                          <a:effectLst/>
                        </a:rPr>
                        <a:t>Age, y</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r>
                        <a:rPr lang="en-US" sz="1800" dirty="0">
                          <a:effectLst/>
                        </a:rPr>
                        <a:t>55±14</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600"/>
                        </a:spcBef>
                        <a:spcAft>
                          <a:spcPts val="0"/>
                        </a:spcAft>
                      </a:pPr>
                      <a:r>
                        <a:rPr lang="en-US" sz="1800">
                          <a:effectLst/>
                        </a:rPr>
                        <a:t>55±14</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r>
                        <a:rPr lang="en-US" sz="1800">
                          <a:effectLst/>
                        </a:rPr>
                        <a:t>57±13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600"/>
                        </a:spcBef>
                        <a:spcAft>
                          <a:spcPts val="0"/>
                        </a:spcAft>
                      </a:pPr>
                      <a:r>
                        <a:rPr lang="en-US" sz="1800">
                          <a:effectLst/>
                        </a:rPr>
                        <a:t>57±13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600"/>
                        </a:spcBef>
                        <a:spcAft>
                          <a:spcPts val="0"/>
                        </a:spcAft>
                      </a:pPr>
                      <a:r>
                        <a:rPr lang="en-US" sz="1800">
                          <a:effectLst/>
                        </a:rPr>
                        <a:t>n.s.</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30602600"/>
                  </a:ext>
                </a:extLst>
              </a:tr>
              <a:tr h="203496">
                <a:tc gridSpan="2">
                  <a:txBody>
                    <a:bodyPr/>
                    <a:lstStyle/>
                    <a:p>
                      <a:pPr marL="0" marR="0">
                        <a:spcBef>
                          <a:spcPts val="600"/>
                        </a:spcBef>
                        <a:spcAft>
                          <a:spcPts val="0"/>
                        </a:spcAft>
                      </a:pPr>
                      <a:r>
                        <a:rPr lang="en-US" sz="1800">
                          <a:effectLst/>
                        </a:rPr>
                        <a:t>Female, n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r>
                        <a:rPr lang="en-US" sz="1800">
                          <a:effectLst/>
                        </a:rPr>
                        <a:t>97 (44%)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600"/>
                        </a:spcBef>
                        <a:spcAft>
                          <a:spcPts val="0"/>
                        </a:spcAft>
                      </a:pPr>
                      <a:r>
                        <a:rPr lang="en-US" sz="1800">
                          <a:effectLst/>
                        </a:rPr>
                        <a:t>97 (44%)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r>
                        <a:rPr lang="en-US" sz="1800">
                          <a:effectLst/>
                        </a:rPr>
                        <a:t>170 (44%)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600"/>
                        </a:spcBef>
                        <a:spcAft>
                          <a:spcPts val="0"/>
                        </a:spcAft>
                      </a:pPr>
                      <a:r>
                        <a:rPr lang="en-US" sz="1800">
                          <a:effectLst/>
                        </a:rPr>
                        <a:t>170 (44%)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600"/>
                        </a:spcBef>
                        <a:spcAft>
                          <a:spcPts val="0"/>
                        </a:spcAft>
                      </a:pPr>
                      <a:r>
                        <a:rPr lang="en-US" sz="1800">
                          <a:effectLst/>
                        </a:rPr>
                        <a:t>n.s.</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75144321"/>
                  </a:ext>
                </a:extLst>
              </a:tr>
              <a:tr h="203496">
                <a:tc gridSpan="2">
                  <a:txBody>
                    <a:bodyPr/>
                    <a:lstStyle/>
                    <a:p>
                      <a:pPr marL="0" marR="0">
                        <a:spcBef>
                          <a:spcPts val="600"/>
                        </a:spcBef>
                        <a:spcAft>
                          <a:spcPts val="0"/>
                        </a:spcAft>
                      </a:pPr>
                      <a:r>
                        <a:rPr lang="en-US" sz="1800">
                          <a:effectLst/>
                        </a:rPr>
                        <a:t>BMI, kg/m</a:t>
                      </a:r>
                      <a:r>
                        <a:rPr lang="en-US" sz="1800" baseline="30000">
                          <a:effectLst/>
                        </a:rPr>
                        <a:t>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r>
                        <a:rPr lang="en-US" sz="1800">
                          <a:effectLst/>
                        </a:rPr>
                        <a:t>30±6.1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600"/>
                        </a:spcBef>
                        <a:spcAft>
                          <a:spcPts val="0"/>
                        </a:spcAft>
                      </a:pPr>
                      <a:r>
                        <a:rPr lang="en-US" sz="1800">
                          <a:effectLst/>
                        </a:rPr>
                        <a:t>30±6.1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r>
                        <a:rPr lang="en-US" sz="1800">
                          <a:effectLst/>
                        </a:rPr>
                        <a:t>29±5.9</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600"/>
                        </a:spcBef>
                        <a:spcAft>
                          <a:spcPts val="0"/>
                        </a:spcAft>
                      </a:pPr>
                      <a:r>
                        <a:rPr lang="en-US" sz="1800">
                          <a:effectLst/>
                        </a:rPr>
                        <a:t>29±5.9</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600"/>
                        </a:spcBef>
                        <a:spcAft>
                          <a:spcPts val="0"/>
                        </a:spcAft>
                      </a:pPr>
                      <a:r>
                        <a:rPr lang="en-US" sz="1800" dirty="0" err="1">
                          <a:effectLst/>
                        </a:rPr>
                        <a:t>n.s</a:t>
                      </a:r>
                      <a:r>
                        <a:rPr lang="en-US" sz="1800" dirty="0">
                          <a:effectLst/>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48853853"/>
                  </a:ext>
                </a:extLst>
              </a:tr>
              <a:tr h="203496">
                <a:tc gridSpan="2">
                  <a:txBody>
                    <a:bodyPr/>
                    <a:lstStyle/>
                    <a:p>
                      <a:pPr marL="0" marR="0">
                        <a:spcBef>
                          <a:spcPts val="600"/>
                        </a:spcBef>
                        <a:spcAft>
                          <a:spcPts val="0"/>
                        </a:spcAft>
                      </a:pPr>
                      <a:r>
                        <a:rPr lang="en-US" sz="1800">
                          <a:effectLst/>
                        </a:rPr>
                        <a:t>Diabetes, n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r>
                        <a:rPr lang="en-US" sz="1800">
                          <a:effectLst/>
                        </a:rPr>
                        <a:t>88 (40%)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600"/>
                        </a:spcBef>
                        <a:spcAft>
                          <a:spcPts val="0"/>
                        </a:spcAft>
                      </a:pPr>
                      <a:r>
                        <a:rPr lang="en-US" sz="1800">
                          <a:effectLst/>
                        </a:rPr>
                        <a:t>88 (40%)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r>
                        <a:rPr lang="en-US" sz="1800">
                          <a:effectLst/>
                        </a:rPr>
                        <a:t>70 (18%)</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600"/>
                        </a:spcBef>
                        <a:spcAft>
                          <a:spcPts val="0"/>
                        </a:spcAft>
                      </a:pPr>
                      <a:r>
                        <a:rPr lang="en-US" sz="1800">
                          <a:effectLst/>
                        </a:rPr>
                        <a:t>70 (18%)</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600"/>
                        </a:spcBef>
                        <a:spcAft>
                          <a:spcPts val="0"/>
                        </a:spcAft>
                      </a:pPr>
                      <a:r>
                        <a:rPr lang="en-US" sz="1800" dirty="0">
                          <a:effectLst/>
                        </a:rPr>
                        <a:t>&lt;0.01</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26481924"/>
                  </a:ext>
                </a:extLst>
              </a:tr>
              <a:tr h="203496">
                <a:tc gridSpan="2">
                  <a:txBody>
                    <a:bodyPr/>
                    <a:lstStyle/>
                    <a:p>
                      <a:pPr marL="0" marR="0">
                        <a:spcBef>
                          <a:spcPts val="600"/>
                        </a:spcBef>
                        <a:spcAft>
                          <a:spcPts val="0"/>
                        </a:spcAft>
                      </a:pPr>
                      <a:r>
                        <a:rPr lang="en-US" sz="1800">
                          <a:effectLst/>
                        </a:rPr>
                        <a:t>Hypertension, n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r>
                        <a:rPr lang="en-US" sz="1800" dirty="0">
                          <a:effectLst/>
                        </a:rPr>
                        <a:t>199 (90%)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600"/>
                        </a:spcBef>
                        <a:spcAft>
                          <a:spcPts val="0"/>
                        </a:spcAft>
                      </a:pPr>
                      <a:r>
                        <a:rPr lang="en-US" sz="1800" dirty="0">
                          <a:effectLst/>
                        </a:rPr>
                        <a:t>199 (90%)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r>
                        <a:rPr lang="en-US" sz="1800" dirty="0">
                          <a:effectLst/>
                        </a:rPr>
                        <a:t>144 (38%)</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600"/>
                        </a:spcBef>
                        <a:spcAft>
                          <a:spcPts val="0"/>
                        </a:spcAft>
                      </a:pPr>
                      <a:r>
                        <a:rPr lang="en-US" sz="1800">
                          <a:effectLst/>
                        </a:rPr>
                        <a:t>144 (38%)</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600"/>
                        </a:spcBef>
                        <a:spcAft>
                          <a:spcPts val="0"/>
                        </a:spcAft>
                      </a:pPr>
                      <a:r>
                        <a:rPr lang="en-US" sz="1800">
                          <a:effectLst/>
                        </a:rPr>
                        <a:t>&lt;0.001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57734188"/>
                  </a:ext>
                </a:extLst>
              </a:tr>
              <a:tr h="491782">
                <a:tc gridSpan="2">
                  <a:txBody>
                    <a:bodyPr/>
                    <a:lstStyle/>
                    <a:p>
                      <a:pPr marL="0" marR="0">
                        <a:spcBef>
                          <a:spcPts val="600"/>
                        </a:spcBef>
                        <a:spcAft>
                          <a:spcPts val="0"/>
                        </a:spcAft>
                      </a:pPr>
                      <a:r>
                        <a:rPr lang="en-US" sz="1800" dirty="0">
                          <a:effectLst/>
                        </a:rPr>
                        <a:t>Organ Transplant    (not Kidney), n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r>
                        <a:rPr lang="en-US" sz="1800" dirty="0">
                          <a:effectLst/>
                        </a:rPr>
                        <a:t>38</a:t>
                      </a:r>
                    </a:p>
                    <a:p>
                      <a:pPr marL="0" marR="0" algn="r">
                        <a:spcBef>
                          <a:spcPts val="600"/>
                        </a:spcBef>
                        <a:spcAft>
                          <a:spcPts val="0"/>
                        </a:spcAft>
                      </a:pPr>
                      <a:r>
                        <a:rPr lang="en-US" sz="1800" dirty="0">
                          <a:effectLst/>
                        </a:rPr>
                        <a:t>(17%)</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600"/>
                        </a:spcBef>
                        <a:spcAft>
                          <a:spcPts val="0"/>
                        </a:spcAft>
                      </a:pPr>
                      <a:r>
                        <a:rPr lang="en-US" sz="1800">
                          <a:effectLst/>
                        </a:rPr>
                        <a:t>38</a:t>
                      </a:r>
                    </a:p>
                    <a:p>
                      <a:pPr marL="0" marR="0" algn="r">
                        <a:spcBef>
                          <a:spcPts val="600"/>
                        </a:spcBef>
                        <a:spcAft>
                          <a:spcPts val="0"/>
                        </a:spcAft>
                      </a:pPr>
                      <a:r>
                        <a:rPr lang="en-US" sz="1800">
                          <a:effectLst/>
                        </a:rPr>
                        <a:t>(17%)</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r>
                        <a:rPr lang="en-US" sz="1800">
                          <a:effectLst/>
                        </a:rPr>
                        <a:t>113</a:t>
                      </a:r>
                    </a:p>
                    <a:p>
                      <a:pPr marL="0" marR="0" algn="r">
                        <a:spcBef>
                          <a:spcPts val="600"/>
                        </a:spcBef>
                        <a:spcAft>
                          <a:spcPts val="0"/>
                        </a:spcAft>
                      </a:pPr>
                      <a:r>
                        <a:rPr lang="en-US" sz="1800">
                          <a:effectLst/>
                        </a:rPr>
                        <a:t>(29%)</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600"/>
                        </a:spcBef>
                        <a:spcAft>
                          <a:spcPts val="0"/>
                        </a:spcAft>
                      </a:pPr>
                      <a:r>
                        <a:rPr lang="en-US" sz="1800">
                          <a:effectLst/>
                        </a:rPr>
                        <a:t>113</a:t>
                      </a:r>
                    </a:p>
                    <a:p>
                      <a:pPr marL="0" marR="0" algn="r">
                        <a:spcBef>
                          <a:spcPts val="600"/>
                        </a:spcBef>
                        <a:spcAft>
                          <a:spcPts val="0"/>
                        </a:spcAft>
                      </a:pPr>
                      <a:r>
                        <a:rPr lang="en-US" sz="1800">
                          <a:effectLst/>
                        </a:rPr>
                        <a:t>(29%)</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600"/>
                        </a:spcBef>
                        <a:spcAft>
                          <a:spcPts val="0"/>
                        </a:spcAft>
                      </a:pPr>
                      <a:r>
                        <a:rPr lang="en-US" sz="1800">
                          <a:effectLst/>
                        </a:rPr>
                        <a:t>&lt;0.01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12959911"/>
                  </a:ext>
                </a:extLst>
              </a:tr>
              <a:tr h="406992">
                <a:tc gridSpan="2">
                  <a:txBody>
                    <a:bodyPr/>
                    <a:lstStyle/>
                    <a:p>
                      <a:pPr marL="0" marR="0">
                        <a:spcBef>
                          <a:spcPts val="600"/>
                        </a:spcBef>
                        <a:spcAft>
                          <a:spcPts val="0"/>
                        </a:spcAft>
                      </a:pPr>
                      <a:r>
                        <a:rPr lang="en-US" sz="1800" dirty="0">
                          <a:effectLst/>
                        </a:rPr>
                        <a:t>Measured GFR</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r>
                        <a:rPr lang="en-US" sz="1800">
                          <a:effectLst/>
                        </a:rPr>
                        <a:t>59±20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600"/>
                        </a:spcBef>
                        <a:spcAft>
                          <a:spcPts val="0"/>
                        </a:spcAft>
                      </a:pPr>
                      <a:r>
                        <a:rPr lang="en-US" sz="1800" dirty="0">
                          <a:effectLst/>
                        </a:rPr>
                        <a:t>59±20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r>
                        <a:rPr lang="en-US" sz="1800">
                          <a:effectLst/>
                        </a:rPr>
                        <a:t>74±30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600"/>
                        </a:spcBef>
                        <a:spcAft>
                          <a:spcPts val="0"/>
                        </a:spcAft>
                      </a:pPr>
                      <a:r>
                        <a:rPr lang="en-US" sz="1800" dirty="0">
                          <a:effectLst/>
                        </a:rPr>
                        <a:t>74±30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600"/>
                        </a:spcBef>
                        <a:spcAft>
                          <a:spcPts val="0"/>
                        </a:spcAft>
                      </a:pPr>
                      <a:r>
                        <a:rPr lang="en-US" sz="1800">
                          <a:effectLst/>
                        </a:rPr>
                        <a:t>&lt;0.01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71366556"/>
                  </a:ext>
                </a:extLst>
              </a:tr>
              <a:tr h="203496">
                <a:tc gridSpan="6">
                  <a:txBody>
                    <a:bodyPr/>
                    <a:lstStyle/>
                    <a:p>
                      <a:pPr marL="0" marR="0">
                        <a:spcBef>
                          <a:spcPts val="600"/>
                        </a:spcBef>
                        <a:spcAft>
                          <a:spcPts val="0"/>
                        </a:spcAft>
                      </a:pPr>
                      <a:r>
                        <a:rPr lang="en-US" sz="1800" dirty="0">
                          <a:effectLst/>
                        </a:rPr>
                        <a:t>Measured GFR group </a:t>
                      </a:r>
                      <a:endParaRPr lang="en-US" sz="1800" dirty="0">
                        <a:effectLst/>
                        <a:latin typeface="Times New Roman" panose="02020603050405020304" pitchFamily="18"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r>
                        <a:rPr lang="en-US" sz="1800" dirty="0">
                          <a:effectLst/>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pPr marL="0" marR="0" algn="r">
                        <a:spcBef>
                          <a:spcPts val="600"/>
                        </a:spcBef>
                        <a:spcAft>
                          <a:spcPts val="0"/>
                        </a:spcAft>
                      </a:pPr>
                      <a:r>
                        <a:rPr lang="en-US" sz="1800" dirty="0">
                          <a:effectLst/>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pPr marL="0" marR="0" algn="r">
                        <a:spcBef>
                          <a:spcPts val="600"/>
                        </a:spcBef>
                        <a:spcAft>
                          <a:spcPts val="0"/>
                        </a:spcAft>
                      </a:pPr>
                      <a:r>
                        <a:rPr lang="en-US" sz="1800" dirty="0">
                          <a:effectLst/>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62565720"/>
                  </a:ext>
                </a:extLst>
              </a:tr>
              <a:tr h="406992">
                <a:tc>
                  <a:txBody>
                    <a:bodyPr/>
                    <a:lstStyle/>
                    <a:p>
                      <a:pPr marL="0" marR="0">
                        <a:spcBef>
                          <a:spcPts val="0"/>
                        </a:spcBef>
                        <a:spcAft>
                          <a:spcPts val="0"/>
                        </a:spcAft>
                      </a:pPr>
                      <a:r>
                        <a:rPr lang="en-US" sz="1800" dirty="0">
                          <a:effectLst/>
                        </a:rPr>
                        <a:t>&lt;15 mL/min/1.73m</a:t>
                      </a:r>
                      <a:r>
                        <a:rPr lang="en-US" sz="1800" baseline="30000" dirty="0">
                          <a:effectLst/>
                        </a:rPr>
                        <a:t>2</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0"/>
                        </a:spcBef>
                        <a:spcAft>
                          <a:spcPts val="0"/>
                        </a:spcAft>
                      </a:pPr>
                      <a:r>
                        <a:rPr lang="en-US" sz="1800" dirty="0">
                          <a:effectLst/>
                        </a:rPr>
                        <a:t>1</a:t>
                      </a:r>
                    </a:p>
                    <a:p>
                      <a:pPr marL="0" marR="0" algn="r">
                        <a:spcBef>
                          <a:spcPts val="0"/>
                        </a:spcBef>
                        <a:spcAft>
                          <a:spcPts val="0"/>
                        </a:spcAft>
                      </a:pPr>
                      <a:r>
                        <a:rPr lang="en-US" sz="1800" dirty="0">
                          <a:effectLst/>
                        </a:rPr>
                        <a:t>(0.5%)</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0"/>
                        </a:spcBef>
                        <a:spcAft>
                          <a:spcPts val="0"/>
                        </a:spcAft>
                      </a:pP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0"/>
                        </a:spcBef>
                        <a:spcAft>
                          <a:spcPts val="0"/>
                        </a:spcAft>
                      </a:pPr>
                      <a:r>
                        <a:rPr lang="en-US" sz="1800">
                          <a:effectLst/>
                        </a:rPr>
                        <a:t>3</a:t>
                      </a:r>
                    </a:p>
                    <a:p>
                      <a:pPr marL="0" marR="0" algn="r">
                        <a:spcBef>
                          <a:spcPts val="0"/>
                        </a:spcBef>
                        <a:spcAft>
                          <a:spcPts val="0"/>
                        </a:spcAft>
                      </a:pPr>
                      <a:r>
                        <a:rPr lang="en-US" sz="1800">
                          <a:effectLst/>
                        </a:rPr>
                        <a:t>(0.8%)</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0"/>
                        </a:spcBef>
                        <a:spcAft>
                          <a:spcPts val="0"/>
                        </a:spcAft>
                      </a:pP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n.s.</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9233266"/>
                  </a:ext>
                </a:extLst>
              </a:tr>
              <a:tr h="406992">
                <a:tc>
                  <a:txBody>
                    <a:bodyPr/>
                    <a:lstStyle/>
                    <a:p>
                      <a:pPr marL="0" marR="0">
                        <a:spcBef>
                          <a:spcPts val="0"/>
                        </a:spcBef>
                        <a:spcAft>
                          <a:spcPts val="0"/>
                        </a:spcAft>
                      </a:pPr>
                      <a:r>
                        <a:rPr lang="en-US" sz="1800">
                          <a:effectLst/>
                        </a:rPr>
                        <a:t>15-29 mL/min/1.73m</a:t>
                      </a:r>
                      <a:r>
                        <a:rPr lang="en-US" sz="1800" baseline="30000">
                          <a:effectLst/>
                        </a:rPr>
                        <a:t>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0"/>
                        </a:spcBef>
                        <a:spcAft>
                          <a:spcPts val="0"/>
                        </a:spcAft>
                      </a:pPr>
                      <a:r>
                        <a:rPr lang="en-US" sz="1800" dirty="0">
                          <a:effectLst/>
                        </a:rPr>
                        <a:t>16</a:t>
                      </a:r>
                    </a:p>
                    <a:p>
                      <a:pPr marL="0" marR="0" algn="r">
                        <a:spcBef>
                          <a:spcPts val="0"/>
                        </a:spcBef>
                        <a:spcAft>
                          <a:spcPts val="0"/>
                        </a:spcAft>
                      </a:pPr>
                      <a:r>
                        <a:rPr lang="en-US" sz="1800" dirty="0">
                          <a:effectLst/>
                        </a:rPr>
                        <a:t>(7.3%)</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0"/>
                        </a:spcBef>
                        <a:spcAft>
                          <a:spcPts val="0"/>
                        </a:spcAft>
                      </a:pP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0"/>
                        </a:spcBef>
                        <a:spcAft>
                          <a:spcPts val="0"/>
                        </a:spcAft>
                      </a:pPr>
                      <a:r>
                        <a:rPr lang="en-US" sz="1800">
                          <a:effectLst/>
                        </a:rPr>
                        <a:t>25</a:t>
                      </a:r>
                    </a:p>
                    <a:p>
                      <a:pPr marL="0" marR="0" algn="r">
                        <a:spcBef>
                          <a:spcPts val="0"/>
                        </a:spcBef>
                        <a:spcAft>
                          <a:spcPts val="0"/>
                        </a:spcAft>
                      </a:pPr>
                      <a:r>
                        <a:rPr lang="en-US" sz="1800">
                          <a:effectLst/>
                        </a:rPr>
                        <a:t>(6.5%)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0"/>
                        </a:spcBef>
                        <a:spcAft>
                          <a:spcPts val="0"/>
                        </a:spcAft>
                      </a:pP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n.s.</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7345529"/>
                  </a:ext>
                </a:extLst>
              </a:tr>
              <a:tr h="406992">
                <a:tc>
                  <a:txBody>
                    <a:bodyPr/>
                    <a:lstStyle/>
                    <a:p>
                      <a:pPr marL="0" marR="0">
                        <a:spcBef>
                          <a:spcPts val="0"/>
                        </a:spcBef>
                        <a:spcAft>
                          <a:spcPts val="0"/>
                        </a:spcAft>
                      </a:pPr>
                      <a:r>
                        <a:rPr lang="en-US" sz="1800">
                          <a:effectLst/>
                        </a:rPr>
                        <a:t>30 to 44 mL/min/1.73m</a:t>
                      </a:r>
                      <a:r>
                        <a:rPr lang="en-US" sz="1800" baseline="30000">
                          <a:effectLst/>
                        </a:rPr>
                        <a:t>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0"/>
                        </a:spcBef>
                        <a:spcAft>
                          <a:spcPts val="0"/>
                        </a:spcAft>
                      </a:pPr>
                      <a:r>
                        <a:rPr lang="en-US" sz="1800">
                          <a:effectLst/>
                        </a:rPr>
                        <a:t>43</a:t>
                      </a:r>
                    </a:p>
                    <a:p>
                      <a:pPr marL="0" marR="0" algn="r">
                        <a:spcBef>
                          <a:spcPts val="0"/>
                        </a:spcBef>
                        <a:spcAft>
                          <a:spcPts val="0"/>
                        </a:spcAft>
                      </a:pPr>
                      <a:r>
                        <a:rPr lang="en-US" sz="1800">
                          <a:effectLst/>
                        </a:rPr>
                        <a:t>(19.5%)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0"/>
                        </a:spcBef>
                        <a:spcAft>
                          <a:spcPts val="0"/>
                        </a:spcAft>
                      </a:pP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0"/>
                        </a:spcBef>
                        <a:spcAft>
                          <a:spcPts val="0"/>
                        </a:spcAft>
                      </a:pPr>
                      <a:r>
                        <a:rPr lang="en-US" sz="1800">
                          <a:effectLst/>
                        </a:rPr>
                        <a:t>37</a:t>
                      </a:r>
                    </a:p>
                    <a:p>
                      <a:pPr marL="0" marR="0" algn="r">
                        <a:spcBef>
                          <a:spcPts val="0"/>
                        </a:spcBef>
                        <a:spcAft>
                          <a:spcPts val="0"/>
                        </a:spcAft>
                      </a:pPr>
                      <a:r>
                        <a:rPr lang="en-US" sz="1800">
                          <a:effectLst/>
                        </a:rPr>
                        <a:t>(9.7%)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0"/>
                        </a:spcBef>
                        <a:spcAft>
                          <a:spcPts val="0"/>
                        </a:spcAft>
                      </a:pP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&lt;0.01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84629123"/>
                  </a:ext>
                </a:extLst>
              </a:tr>
              <a:tr h="406992">
                <a:tc>
                  <a:txBody>
                    <a:bodyPr/>
                    <a:lstStyle/>
                    <a:p>
                      <a:pPr marL="0" marR="0">
                        <a:spcBef>
                          <a:spcPts val="0"/>
                        </a:spcBef>
                        <a:spcAft>
                          <a:spcPts val="0"/>
                        </a:spcAft>
                      </a:pPr>
                      <a:r>
                        <a:rPr lang="en-US" sz="1800">
                          <a:effectLst/>
                        </a:rPr>
                        <a:t>45 to 59 mL/min/1.73m</a:t>
                      </a:r>
                      <a:r>
                        <a:rPr lang="en-US" sz="1800" baseline="30000">
                          <a:effectLst/>
                        </a:rPr>
                        <a:t>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0"/>
                        </a:spcBef>
                        <a:spcAft>
                          <a:spcPts val="0"/>
                        </a:spcAft>
                      </a:pPr>
                      <a:r>
                        <a:rPr lang="en-US" sz="1800">
                          <a:effectLst/>
                        </a:rPr>
                        <a:t>62</a:t>
                      </a:r>
                    </a:p>
                    <a:p>
                      <a:pPr marL="0" marR="0" algn="r">
                        <a:spcBef>
                          <a:spcPts val="0"/>
                        </a:spcBef>
                        <a:spcAft>
                          <a:spcPts val="0"/>
                        </a:spcAft>
                      </a:pPr>
                      <a:r>
                        <a:rPr lang="en-US" sz="1800">
                          <a:effectLst/>
                        </a:rPr>
                        <a:t>(28.2%)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0"/>
                        </a:spcBef>
                        <a:spcAft>
                          <a:spcPts val="0"/>
                        </a:spcAft>
                      </a:pP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0"/>
                        </a:spcBef>
                        <a:spcAft>
                          <a:spcPts val="0"/>
                        </a:spcAft>
                      </a:pPr>
                      <a:r>
                        <a:rPr lang="en-US" sz="1800">
                          <a:effectLst/>
                        </a:rPr>
                        <a:t>74</a:t>
                      </a:r>
                    </a:p>
                    <a:p>
                      <a:pPr marL="0" marR="0" algn="r">
                        <a:spcBef>
                          <a:spcPts val="0"/>
                        </a:spcBef>
                        <a:spcAft>
                          <a:spcPts val="0"/>
                        </a:spcAft>
                      </a:pPr>
                      <a:r>
                        <a:rPr lang="en-US" sz="1800">
                          <a:effectLst/>
                        </a:rPr>
                        <a:t>(19.4%)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0"/>
                        </a:spcBef>
                        <a:spcAft>
                          <a:spcPts val="0"/>
                        </a:spcAft>
                      </a:pP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0.01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73129053"/>
                  </a:ext>
                </a:extLst>
              </a:tr>
              <a:tr h="406992">
                <a:tc>
                  <a:txBody>
                    <a:bodyPr/>
                    <a:lstStyle/>
                    <a:p>
                      <a:pPr marL="0" marR="0">
                        <a:spcBef>
                          <a:spcPts val="0"/>
                        </a:spcBef>
                        <a:spcAft>
                          <a:spcPts val="0"/>
                        </a:spcAft>
                      </a:pPr>
                      <a:r>
                        <a:rPr lang="en-US" sz="1800">
                          <a:effectLst/>
                        </a:rPr>
                        <a:t>60 to 89 mL/min/1.73m</a:t>
                      </a:r>
                      <a:r>
                        <a:rPr lang="en-US" sz="1800" baseline="30000">
                          <a:effectLst/>
                        </a:rPr>
                        <a:t>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0"/>
                        </a:spcBef>
                        <a:spcAft>
                          <a:spcPts val="0"/>
                        </a:spcAft>
                      </a:pPr>
                      <a:r>
                        <a:rPr lang="en-US" sz="1800">
                          <a:effectLst/>
                        </a:rPr>
                        <a:t>86</a:t>
                      </a:r>
                    </a:p>
                    <a:p>
                      <a:pPr marL="0" marR="0" algn="r">
                        <a:spcBef>
                          <a:spcPts val="0"/>
                        </a:spcBef>
                        <a:spcAft>
                          <a:spcPts val="0"/>
                        </a:spcAft>
                      </a:pPr>
                      <a:r>
                        <a:rPr lang="en-US" sz="1800">
                          <a:effectLst/>
                        </a:rPr>
                        <a:t>(39.1%)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0"/>
                        </a:spcBef>
                        <a:spcAft>
                          <a:spcPts val="0"/>
                        </a:spcAft>
                      </a:pP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0"/>
                        </a:spcBef>
                        <a:spcAft>
                          <a:spcPts val="0"/>
                        </a:spcAft>
                      </a:pPr>
                      <a:r>
                        <a:rPr lang="en-US" sz="1800">
                          <a:effectLst/>
                        </a:rPr>
                        <a:t>126</a:t>
                      </a:r>
                    </a:p>
                    <a:p>
                      <a:pPr marL="0" marR="0" algn="r">
                        <a:spcBef>
                          <a:spcPts val="0"/>
                        </a:spcBef>
                        <a:spcAft>
                          <a:spcPts val="0"/>
                        </a:spcAft>
                      </a:pPr>
                      <a:r>
                        <a:rPr lang="en-US" sz="1800">
                          <a:effectLst/>
                        </a:rPr>
                        <a:t>(33.0%)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0"/>
                        </a:spcBef>
                        <a:spcAft>
                          <a:spcPts val="0"/>
                        </a:spcAft>
                      </a:pP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n.s.</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00942698"/>
                  </a:ext>
                </a:extLst>
              </a:tr>
              <a:tr h="406992">
                <a:tc>
                  <a:txBody>
                    <a:bodyPr/>
                    <a:lstStyle/>
                    <a:p>
                      <a:pPr marL="0" marR="0">
                        <a:spcBef>
                          <a:spcPts val="0"/>
                        </a:spcBef>
                        <a:spcAft>
                          <a:spcPts val="0"/>
                        </a:spcAft>
                      </a:pPr>
                      <a:r>
                        <a:rPr lang="en-US" sz="1800" dirty="0">
                          <a:effectLst/>
                        </a:rPr>
                        <a:t>≥90 mL/min/1.73m</a:t>
                      </a:r>
                      <a:r>
                        <a:rPr lang="en-US" sz="1800" baseline="30000" dirty="0">
                          <a:effectLst/>
                        </a:rPr>
                        <a:t>2</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0"/>
                        </a:spcBef>
                        <a:spcAft>
                          <a:spcPts val="0"/>
                        </a:spcAft>
                      </a:pPr>
                      <a:r>
                        <a:rPr lang="en-US" sz="1800">
                          <a:effectLst/>
                        </a:rPr>
                        <a:t>12</a:t>
                      </a:r>
                    </a:p>
                    <a:p>
                      <a:pPr marL="0" marR="0" algn="r">
                        <a:spcBef>
                          <a:spcPts val="0"/>
                        </a:spcBef>
                        <a:spcAft>
                          <a:spcPts val="0"/>
                        </a:spcAft>
                      </a:pPr>
                      <a:r>
                        <a:rPr lang="en-US" sz="1800">
                          <a:effectLst/>
                        </a:rPr>
                        <a:t>(5.5%)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0"/>
                        </a:spcBef>
                        <a:spcAft>
                          <a:spcPts val="0"/>
                        </a:spcAft>
                      </a:pP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0"/>
                        </a:spcBef>
                        <a:spcAft>
                          <a:spcPts val="0"/>
                        </a:spcAft>
                      </a:pPr>
                      <a:r>
                        <a:rPr lang="en-US" sz="1800">
                          <a:effectLst/>
                        </a:rPr>
                        <a:t>117</a:t>
                      </a:r>
                    </a:p>
                    <a:p>
                      <a:pPr marL="0" marR="0" algn="r">
                        <a:spcBef>
                          <a:spcPts val="0"/>
                        </a:spcBef>
                        <a:spcAft>
                          <a:spcPts val="0"/>
                        </a:spcAft>
                      </a:pPr>
                      <a:r>
                        <a:rPr lang="en-US" sz="1800">
                          <a:effectLst/>
                        </a:rPr>
                        <a:t>(30.6%)</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0"/>
                        </a:spcBef>
                        <a:spcAft>
                          <a:spcPts val="0"/>
                        </a:spcAft>
                      </a:pP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800">
                          <a:effectLst/>
                        </a:rPr>
                        <a:t>&lt;0.01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76446540"/>
                  </a:ext>
                </a:extLst>
              </a:tr>
              <a:tr h="203496">
                <a:tc>
                  <a:txBody>
                    <a:bodyPr/>
                    <a:lstStyle/>
                    <a:p>
                      <a:pPr marL="0" marR="0">
                        <a:spcBef>
                          <a:spcPts val="600"/>
                        </a:spcBef>
                        <a:spcAft>
                          <a:spcPts val="0"/>
                        </a:spcAft>
                      </a:pPr>
                      <a:r>
                        <a:rPr lang="en-US" sz="1800">
                          <a:effectLst/>
                        </a:rPr>
                        <a:t>Creatinine, mg/dL</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600"/>
                        </a:spcBef>
                        <a:spcAft>
                          <a:spcPts val="0"/>
                        </a:spcAft>
                      </a:pPr>
                      <a:r>
                        <a:rPr lang="en-US" sz="1800">
                          <a:effectLst/>
                        </a:rPr>
                        <a:t>1.40±0.49</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600"/>
                        </a:spcBef>
                        <a:spcAft>
                          <a:spcPts val="0"/>
                        </a:spcAft>
                      </a:pPr>
                      <a:r>
                        <a:rPr lang="en-US" sz="1800">
                          <a:effectLst/>
                        </a:rPr>
                        <a:t>1.21±0.57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600"/>
                        </a:spcBef>
                        <a:spcAft>
                          <a:spcPts val="0"/>
                        </a:spcAft>
                      </a:pPr>
                      <a:r>
                        <a:rPr lang="en-US" sz="1800">
                          <a:effectLst/>
                        </a:rPr>
                        <a:t>&lt;0.01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21963837"/>
                  </a:ext>
                </a:extLst>
              </a:tr>
              <a:tr h="203496">
                <a:tc>
                  <a:txBody>
                    <a:bodyPr/>
                    <a:lstStyle/>
                    <a:p>
                      <a:pPr marL="0" marR="0">
                        <a:spcBef>
                          <a:spcPts val="600"/>
                        </a:spcBef>
                        <a:spcAft>
                          <a:spcPts val="0"/>
                        </a:spcAft>
                      </a:pPr>
                      <a:r>
                        <a:rPr lang="en-US" sz="1800">
                          <a:effectLst/>
                        </a:rPr>
                        <a:t>Cystatin C, mg/L</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600"/>
                        </a:spcBef>
                        <a:spcAft>
                          <a:spcPts val="0"/>
                        </a:spcAft>
                      </a:pPr>
                      <a:r>
                        <a:rPr lang="en-US" sz="1800">
                          <a:effectLst/>
                        </a:rPr>
                        <a:t>1.53±0.55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600"/>
                        </a:spcBef>
                        <a:spcAft>
                          <a:spcPts val="0"/>
                        </a:spcAft>
                      </a:pPr>
                      <a:r>
                        <a:rPr lang="en-US" sz="1800">
                          <a:effectLst/>
                        </a:rPr>
                        <a:t>1.31±0.62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600"/>
                        </a:spcBef>
                        <a:spcAft>
                          <a:spcPts val="0"/>
                        </a:spcAft>
                      </a:pPr>
                      <a:r>
                        <a:rPr lang="en-US" sz="1800">
                          <a:effectLst/>
                        </a:rPr>
                        <a:t>&lt;0.01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40560379"/>
                  </a:ext>
                </a:extLst>
              </a:tr>
              <a:tr h="203496">
                <a:tc>
                  <a:txBody>
                    <a:bodyPr/>
                    <a:lstStyle/>
                    <a:p>
                      <a:pPr marL="0" marR="0">
                        <a:spcBef>
                          <a:spcPts val="600"/>
                        </a:spcBef>
                        <a:spcAft>
                          <a:spcPts val="0"/>
                        </a:spcAft>
                      </a:pPr>
                      <a:r>
                        <a:rPr lang="en-US" sz="1800">
                          <a:effectLst/>
                        </a:rPr>
                        <a:t>Myo-inositol, µmol/L</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600"/>
                        </a:spcBef>
                        <a:spcAft>
                          <a:spcPts val="0"/>
                        </a:spcAft>
                      </a:pPr>
                      <a:r>
                        <a:rPr lang="en-US" sz="1800">
                          <a:effectLst/>
                        </a:rPr>
                        <a:t>78.3±25.5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600"/>
                        </a:spcBef>
                        <a:spcAft>
                          <a:spcPts val="0"/>
                        </a:spcAft>
                      </a:pPr>
                      <a:r>
                        <a:rPr lang="en-US" sz="1800">
                          <a:effectLst/>
                        </a:rPr>
                        <a:t>68.0±03.3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600"/>
                        </a:spcBef>
                        <a:spcAft>
                          <a:spcPts val="0"/>
                        </a:spcAft>
                      </a:pPr>
                      <a:r>
                        <a:rPr lang="en-US" sz="1800">
                          <a:effectLst/>
                        </a:rPr>
                        <a:t>&lt;0.01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87125086"/>
                  </a:ext>
                </a:extLst>
              </a:tr>
              <a:tr h="203496">
                <a:tc>
                  <a:txBody>
                    <a:bodyPr/>
                    <a:lstStyle/>
                    <a:p>
                      <a:pPr marL="0" marR="0">
                        <a:spcBef>
                          <a:spcPts val="600"/>
                        </a:spcBef>
                        <a:spcAft>
                          <a:spcPts val="0"/>
                        </a:spcAft>
                      </a:pPr>
                      <a:r>
                        <a:rPr lang="en-US" sz="1800" dirty="0">
                          <a:effectLst/>
                        </a:rPr>
                        <a:t>Valine, µmol/L</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600"/>
                        </a:spcBef>
                        <a:spcAft>
                          <a:spcPts val="0"/>
                        </a:spcAft>
                      </a:pPr>
                      <a:r>
                        <a:rPr lang="en-US" sz="1800">
                          <a:effectLst/>
                        </a:rPr>
                        <a:t>318±71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r">
                        <a:spcBef>
                          <a:spcPts val="600"/>
                        </a:spcBef>
                        <a:spcAft>
                          <a:spcPts val="0"/>
                        </a:spcAft>
                      </a:pPr>
                      <a:r>
                        <a:rPr lang="en-US" sz="1800">
                          <a:effectLst/>
                        </a:rPr>
                        <a:t>298±75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r">
                        <a:spcBef>
                          <a:spcPts val="600"/>
                        </a:spcBef>
                        <a:spcAft>
                          <a:spcPts val="0"/>
                        </a:spcAft>
                      </a:pP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600"/>
                        </a:spcBef>
                        <a:spcAft>
                          <a:spcPts val="0"/>
                        </a:spcAft>
                      </a:pPr>
                      <a:r>
                        <a:rPr lang="en-US" sz="1800" dirty="0">
                          <a:effectLst/>
                        </a:rPr>
                        <a:t>&lt;0.01</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67975299"/>
                  </a:ext>
                </a:extLst>
              </a:tr>
            </a:tbl>
          </a:graphicData>
        </a:graphic>
      </p:graphicFrame>
      <p:sp>
        <p:nvSpPr>
          <p:cNvPr id="9" name="Text Box 59">
            <a:extLst>
              <a:ext uri="{FF2B5EF4-FFF2-40B4-BE49-F238E27FC236}">
                <a16:creationId xmlns:a16="http://schemas.microsoft.com/office/drawing/2014/main" id="{E9FD6C45-5AE7-D064-C0F6-759F0637AEB7}"/>
              </a:ext>
            </a:extLst>
          </p:cNvPr>
          <p:cNvSpPr txBox="1">
            <a:spLocks noChangeArrowheads="1"/>
          </p:cNvSpPr>
          <p:nvPr/>
        </p:nvSpPr>
        <p:spPr bwMode="auto">
          <a:xfrm>
            <a:off x="14826168" y="7164194"/>
            <a:ext cx="6355080" cy="548640"/>
          </a:xfrm>
          <a:prstGeom prst="rect">
            <a:avLst/>
          </a:prstGeom>
          <a:noFill/>
          <a:ln>
            <a:noFill/>
          </a:ln>
          <a:effectLst/>
        </p:spPr>
        <p:txBody>
          <a:bodyPr wrap="square" lIns="228600" anchor="ctr" anchorCtr="0">
            <a:noAutofit/>
          </a:bodyPr>
          <a:lstStyle>
            <a:defPPr>
              <a:defRPr lang="en-US"/>
            </a:defPPr>
            <a:lvl1pPr defTabSz="2638425">
              <a:spcBef>
                <a:spcPct val="50000"/>
              </a:spcBef>
              <a:defRPr sz="2800" b="1">
                <a:solidFill>
                  <a:schemeClr val="accent1"/>
                </a:solidFill>
              </a:defRPr>
            </a:lvl1pPr>
            <a:lvl2pPr defTabSz="2638425"/>
            <a:lvl3pPr defTabSz="2638425"/>
            <a:lvl4pPr defTabSz="2638425"/>
            <a:lvl5pPr defTabSz="2638425"/>
            <a:lvl6pPr defTabSz="2638425" fontAlgn="base">
              <a:spcBef>
                <a:spcPct val="0"/>
              </a:spcBef>
              <a:spcAft>
                <a:spcPct val="0"/>
              </a:spcAft>
            </a:lvl6pPr>
            <a:lvl7pPr defTabSz="2638425" fontAlgn="base">
              <a:spcBef>
                <a:spcPct val="0"/>
              </a:spcBef>
              <a:spcAft>
                <a:spcPct val="0"/>
              </a:spcAft>
            </a:lvl7pPr>
            <a:lvl8pPr defTabSz="2638425" fontAlgn="base">
              <a:spcBef>
                <a:spcPct val="0"/>
              </a:spcBef>
              <a:spcAft>
                <a:spcPct val="0"/>
              </a:spcAft>
            </a:lvl8pPr>
            <a:lvl9pPr defTabSz="2638425" fontAlgn="base">
              <a:spcBef>
                <a:spcPct val="0"/>
              </a:spcBef>
              <a:spcAft>
                <a:spcPct val="0"/>
              </a:spcAft>
            </a:lvl9pPr>
          </a:lstStyle>
          <a:p>
            <a:r>
              <a:rPr lang="en-US" dirty="0"/>
              <a:t>Figure 1</a:t>
            </a:r>
          </a:p>
        </p:txBody>
      </p:sp>
      <p:pic>
        <p:nvPicPr>
          <p:cNvPr id="16" name="Picture 15" descr="Chart, scatter chart&#10;&#10;Description automatically generated">
            <a:extLst>
              <a:ext uri="{FF2B5EF4-FFF2-40B4-BE49-F238E27FC236}">
                <a16:creationId xmlns:a16="http://schemas.microsoft.com/office/drawing/2014/main" id="{A14B4AC3-4C5A-E3EA-6A12-3385B05FB997}"/>
              </a:ext>
            </a:extLst>
          </p:cNvPr>
          <p:cNvPicPr>
            <a:picLocks noChangeAspect="1"/>
          </p:cNvPicPr>
          <p:nvPr/>
        </p:nvPicPr>
        <p:blipFill>
          <a:blip r:embed="rId5"/>
          <a:stretch>
            <a:fillRect/>
          </a:stretch>
        </p:blipFill>
        <p:spPr>
          <a:xfrm>
            <a:off x="15040541" y="7820583"/>
            <a:ext cx="5838259" cy="6773646"/>
          </a:xfrm>
          <a:prstGeom prst="rect">
            <a:avLst/>
          </a:prstGeom>
        </p:spPr>
      </p:pic>
      <p:pic>
        <p:nvPicPr>
          <p:cNvPr id="21" name="Picture 20">
            <a:extLst>
              <a:ext uri="{FF2B5EF4-FFF2-40B4-BE49-F238E27FC236}">
                <a16:creationId xmlns:a16="http://schemas.microsoft.com/office/drawing/2014/main" id="{209C7EC7-9490-2CD6-E3D8-F75499516FB4}"/>
              </a:ext>
            </a:extLst>
          </p:cNvPr>
          <p:cNvPicPr>
            <a:picLocks noChangeAspect="1"/>
          </p:cNvPicPr>
          <p:nvPr/>
        </p:nvPicPr>
        <p:blipFill>
          <a:blip r:embed="rId6"/>
          <a:stretch>
            <a:fillRect/>
          </a:stretch>
        </p:blipFill>
        <p:spPr>
          <a:xfrm>
            <a:off x="28592428" y="3873802"/>
            <a:ext cx="5926172" cy="3526661"/>
          </a:xfrm>
          <a:prstGeom prst="rect">
            <a:avLst/>
          </a:prstGeom>
        </p:spPr>
      </p:pic>
      <p:pic>
        <p:nvPicPr>
          <p:cNvPr id="1026" name="Picture 2" descr="numares HEALTH">
            <a:extLst>
              <a:ext uri="{FF2B5EF4-FFF2-40B4-BE49-F238E27FC236}">
                <a16:creationId xmlns:a16="http://schemas.microsoft.com/office/drawing/2014/main" id="{EE9321F2-468D-B2F0-981C-4B6AF57C0F9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00056" y="757198"/>
            <a:ext cx="2729144" cy="977604"/>
          </a:xfrm>
          <a:prstGeom prst="rect">
            <a:avLst/>
          </a:prstGeom>
          <a:noFill/>
          <a:extLst>
            <a:ext uri="{909E8E84-426E-40DD-AFC4-6F175D3DCCD1}">
              <a14:hiddenFill xmlns:a14="http://schemas.microsoft.com/office/drawing/2010/main">
                <a:solidFill>
                  <a:srgbClr val="FFFFFF"/>
                </a:solidFill>
              </a14:hiddenFill>
            </a:ext>
          </a:extLst>
        </p:spPr>
      </p:pic>
    </p:spTree>
    <p:custDataLst>
      <p:custData r:id="rId1"/>
      <p:custData r:id="rId2"/>
    </p:custDataLst>
    <p:extLst>
      <p:ext uri="{BB962C8B-B14F-4D97-AF65-F5344CB8AC3E}">
        <p14:creationId xmlns:p14="http://schemas.microsoft.com/office/powerpoint/2010/main" val="2727331127"/>
      </p:ext>
    </p:extLst>
  </p:cSld>
  <p:clrMapOvr>
    <a:masterClrMapping/>
  </p:clrMapOvr>
</p:sld>
</file>

<file path=ppt/theme/theme1.xml><?xml version="1.0" encoding="utf-8"?>
<a:theme xmlns:a="http://schemas.openxmlformats.org/drawingml/2006/main" name="Custom Design">
  <a:themeElements>
    <a:clrScheme name="Mayo_2020">
      <a:dk1>
        <a:srgbClr val="000000"/>
      </a:dk1>
      <a:lt1>
        <a:srgbClr val="FFFFFF"/>
      </a:lt1>
      <a:dk2>
        <a:srgbClr val="000000"/>
      </a:dk2>
      <a:lt2>
        <a:srgbClr val="FFFFFF"/>
      </a:lt2>
      <a:accent1>
        <a:srgbClr val="0057B8"/>
      </a:accent1>
      <a:accent2>
        <a:srgbClr val="009CDE"/>
      </a:accent2>
      <a:accent3>
        <a:srgbClr val="FFC845"/>
      </a:accent3>
      <a:accent4>
        <a:srgbClr val="00873E"/>
      </a:accent4>
      <a:accent5>
        <a:srgbClr val="8246AF"/>
      </a:accent5>
      <a:accent6>
        <a:srgbClr val="E3002B"/>
      </a:accent6>
      <a:hlink>
        <a:srgbClr val="009CDE"/>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TemplafyTemplateConfiguration><![CDATA[{"elementsMetadata":[],"transformationConfigurations":[],"templateName":"PPT_MC_Poster_Template_4x8_94x35","templateDescription":"Horizontal Poster Template 4x8 or 94x35","enableDocumentContentUpdater":false,"version":"2.0"}]]></TemplafyTemplateConfiguration>
</file>

<file path=customXml/item2.xml><?xml version="1.0" encoding="utf-8"?>
<TemplafyFormConfiguration><![CDATA[{"formFields":[],"formDataEntries":[]}]]></TemplafyFormConfiguration>
</file>

<file path=customXml/item3.xml><?xml version="1.0" encoding="utf-8"?>
<TemplafySlideTemplateConfiguration><![CDATA[{"slideVersion":1,"isValidatorEnabled":false,"isLocked":false,"elementsMetadata":[],"slideId":"637914487684159524","enableDocumentContentUpdater":false,"version":"2.0"}]]></TemplafySlideTemplateConfiguration>
</file>

<file path=customXml/item4.xml><?xml version="1.0" encoding="utf-8"?>
<TemplafySlideFormConfiguration><![CDATA[{"formFields":[],"formDataEntries":[]}]]></TemplafySlideFormConfiguration>
</file>

<file path=customXml/itemProps1.xml><?xml version="1.0" encoding="utf-8"?>
<ds:datastoreItem xmlns:ds="http://schemas.openxmlformats.org/officeDocument/2006/customXml" ds:itemID="{7A40ECDA-6CCF-48C4-A08E-088EF84C4568}">
  <ds:schemaRefs/>
</ds:datastoreItem>
</file>

<file path=customXml/itemProps2.xml><?xml version="1.0" encoding="utf-8"?>
<ds:datastoreItem xmlns:ds="http://schemas.openxmlformats.org/officeDocument/2006/customXml" ds:itemID="{05AB0902-C3E8-4B24-80A2-C138439B85D2}">
  <ds:schemaRefs/>
</ds:datastoreItem>
</file>

<file path=customXml/itemProps3.xml><?xml version="1.0" encoding="utf-8"?>
<ds:datastoreItem xmlns:ds="http://schemas.openxmlformats.org/officeDocument/2006/customXml" ds:itemID="{AE6F4F0A-2A30-4B25-9D39-5579AD7E3D67}">
  <ds:schemaRefs/>
</ds:datastoreItem>
</file>

<file path=customXml/itemProps4.xml><?xml version="1.0" encoding="utf-8"?>
<ds:datastoreItem xmlns:ds="http://schemas.openxmlformats.org/officeDocument/2006/customXml" ds:itemID="{813070D9-DA60-4C19-B249-086CE9E1AB36}">
  <ds:schemaRefs/>
</ds:datastoreItem>
</file>

<file path=docMetadata/LabelInfo.xml><?xml version="1.0" encoding="utf-8"?>
<clbl:labelList xmlns:clbl="http://schemas.microsoft.com/office/2020/mipLabelMetadata">
  <clbl:label id="{a25fff9c-3f63-4fb2-9a8a-d9bdd0321f9a}" enabled="0" method="" siteId="{a25fff9c-3f63-4fb2-9a8a-d9bdd0321f9a}" removed="1"/>
</clbl:labelList>
</file>

<file path=docProps/app.xml><?xml version="1.0" encoding="utf-8"?>
<Properties xmlns="http://schemas.openxmlformats.org/officeDocument/2006/extended-properties" xmlns:vt="http://schemas.openxmlformats.org/officeDocument/2006/docPropsVTypes">
  <Template>MC_Self-Service_Scientific_Poster_4x8_Blue17</Template>
  <TotalTime>0</TotalTime>
  <Words>1226</Words>
  <Application>Microsoft Office PowerPoint</Application>
  <PresentationFormat>Custom</PresentationFormat>
  <Paragraphs>258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Times New Roman</vt:lpstr>
      <vt:lpstr>Wingdings</vt:lpstr>
      <vt:lpstr>Custom Design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Title Goes Here Poster Title Goes Here Poster Title Goes Here Poster Title Goes Here  Title Goes Here Poster Title Goes Here Poster Title Goes Here Poster Title Goes Here</dc:title>
  <dc:creator>Freelance Design</dc:creator>
  <dc:description>v2.1</dc:description>
  <cp:lastModifiedBy>Alison Ruffin</cp:lastModifiedBy>
  <cp:revision>177</cp:revision>
  <dcterms:created xsi:type="dcterms:W3CDTF">2022-10-25T20:55:01Z</dcterms:created>
  <dcterms:modified xsi:type="dcterms:W3CDTF">2022-12-19T16:42:00Z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fyTimeStamp">
    <vt:lpwstr>2022-06-21T22:52:48</vt:lpwstr>
  </property>
  <property fmtid="{D5CDD505-2E9C-101B-9397-08002B2CF9AE}" pid="3" name="TemplafyTenantId">
    <vt:lpwstr>mcbrandtemplates</vt:lpwstr>
  </property>
  <property fmtid="{D5CDD505-2E9C-101B-9397-08002B2CF9AE}" pid="4" name="TemplafyTemplateId">
    <vt:lpwstr>637425528082737747</vt:lpwstr>
  </property>
  <property fmtid="{D5CDD505-2E9C-101B-9397-08002B2CF9AE}" pid="5" name="TemplafyUserProfileId">
    <vt:lpwstr>637802053518534995</vt:lpwstr>
  </property>
  <property fmtid="{D5CDD505-2E9C-101B-9397-08002B2CF9AE}" pid="6" name="TemplafyFromBlank">
    <vt:bool>false</vt:bool>
  </property>
</Properties>
</file>